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57" r:id="rId4"/>
    <p:sldId id="259" r:id="rId5"/>
    <p:sldId id="264" r:id="rId6"/>
    <p:sldId id="265" r:id="rId7"/>
    <p:sldId id="266" r:id="rId8"/>
    <p:sldId id="269" r:id="rId9"/>
    <p:sldId id="267" r:id="rId10"/>
    <p:sldId id="270" r:id="rId11"/>
    <p:sldId id="272" r:id="rId12"/>
    <p:sldId id="273" r:id="rId13"/>
    <p:sldId id="276" r:id="rId14"/>
    <p:sldId id="277" r:id="rId15"/>
    <p:sldId id="278" r:id="rId16"/>
    <p:sldId id="279" r:id="rId17"/>
    <p:sldId id="286" r:id="rId18"/>
    <p:sldId id="287" r:id="rId19"/>
    <p:sldId id="268" r:id="rId20"/>
    <p:sldId id="280" r:id="rId21"/>
    <p:sldId id="281" r:id="rId22"/>
    <p:sldId id="285" r:id="rId23"/>
    <p:sldId id="283" r:id="rId24"/>
    <p:sldId id="289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B85B3-E668-4F2C-86FA-965937E3717F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B465-2082-4DC1-94F7-C89189189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4A127-CD1D-4FCA-8B4E-91701714530A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22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501F8-3F3A-4802-B752-5F8ABB3315B7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5CFA5-50DC-4686-8C51-FD9746AFA452}" type="slidenum">
              <a:rPr lang="en-US"/>
              <a:pPr/>
              <a:t>16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Frequently Asked Questions Page 36 Project MORE notebook</a:t>
            </a:r>
          </a:p>
        </p:txBody>
      </p:sp>
    </p:spTree>
    <p:extLst>
      <p:ext uri="{BB962C8B-B14F-4D97-AF65-F5344CB8AC3E}">
        <p14:creationId xmlns:p14="http://schemas.microsoft.com/office/powerpoint/2010/main" val="8339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1BD80-ADB5-4016-8833-150B38F22F1F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Tips for Teaching</a:t>
            </a:r>
          </a:p>
          <a:p>
            <a:r>
              <a:rPr lang="en-US"/>
              <a:t>Mentoring Reminders bookmark</a:t>
            </a:r>
          </a:p>
        </p:txBody>
      </p:sp>
    </p:spTree>
    <p:extLst>
      <p:ext uri="{BB962C8B-B14F-4D97-AF65-F5344CB8AC3E}">
        <p14:creationId xmlns:p14="http://schemas.microsoft.com/office/powerpoint/2010/main" val="169953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468E4-8BC9-4B6F-BCDF-850271BDDD7C}" type="slidenum">
              <a:rPr lang="en-US"/>
              <a:pPr/>
              <a:t>19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Walk participants through contents of folder </a:t>
            </a:r>
          </a:p>
        </p:txBody>
      </p:sp>
    </p:spTree>
    <p:extLst>
      <p:ext uri="{BB962C8B-B14F-4D97-AF65-F5344CB8AC3E}">
        <p14:creationId xmlns:p14="http://schemas.microsoft.com/office/powerpoint/2010/main" val="98130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5A30F-EFB9-4AEF-B652-106E0437E533}" type="slidenum">
              <a:rPr lang="en-US"/>
              <a:pPr/>
              <a:t>20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Project MORE notebook page 29</a:t>
            </a:r>
          </a:p>
        </p:txBody>
      </p:sp>
    </p:spTree>
    <p:extLst>
      <p:ext uri="{BB962C8B-B14F-4D97-AF65-F5344CB8AC3E}">
        <p14:creationId xmlns:p14="http://schemas.microsoft.com/office/powerpoint/2010/main" val="1194857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A79C3-32D3-4ED5-88B6-6E7B44A722C8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81A1A-DC22-4745-90AA-A8F0A89469A9}" type="slidenum">
              <a:rPr lang="en-US"/>
              <a:pPr/>
              <a:t>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D88FD-5AE9-47DF-91FF-3A32E4AEED53}" type="slidenum">
              <a:rPr lang="en-US"/>
              <a:pPr/>
              <a:t>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C1A07-C027-4CE4-8159-25B9A62DF20E}" type="slidenum">
              <a:rPr lang="en-US"/>
              <a:pPr/>
              <a:t>7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 sample lesson plan</a:t>
            </a:r>
          </a:p>
          <a:p>
            <a:r>
              <a:rPr lang="en-US"/>
              <a:t>Show Mentor Comments bookmarks</a:t>
            </a:r>
          </a:p>
        </p:txBody>
      </p:sp>
    </p:spTree>
    <p:extLst>
      <p:ext uri="{BB962C8B-B14F-4D97-AF65-F5344CB8AC3E}">
        <p14:creationId xmlns:p14="http://schemas.microsoft.com/office/powerpoint/2010/main" val="125522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333E1-BFEF-4466-9D53-707EF9AFD13D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38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0CF6F-33AB-494B-84C1-5E6D83A25E6B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9B834-50E6-4CB7-97A9-A7DAE3025198}" type="slidenum">
              <a:rPr lang="en-US"/>
              <a:pPr/>
              <a:t>10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0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DA200-321A-44A5-834A-F22780A7E119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278C6-0E7A-43B5-85C0-7F5360357504}" type="slidenum">
              <a:rPr lang="en-US"/>
              <a:pPr/>
              <a:t>12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inga-z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0"/>
            <a:ext cx="8652932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Learning About the M4RA Mentoring Program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9333" y="5892799"/>
            <a:ext cx="3984622" cy="643467"/>
          </a:xfrm>
        </p:spPr>
        <p:txBody>
          <a:bodyPr/>
          <a:lstStyle/>
          <a:p>
            <a:r>
              <a:rPr lang="en-US" dirty="0" smtClean="0"/>
              <a:t>1.30.15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7" y="2705099"/>
            <a:ext cx="4296834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410228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READING TO EXPECT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1581143"/>
            <a:ext cx="10018713" cy="2743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Read </a:t>
            </a:r>
            <a:r>
              <a:rPr lang="en-US" sz="2800" b="1" dirty="0" smtClean="0">
                <a:latin typeface="Cambria" panose="02040503050406030204" pitchFamily="18" charset="0"/>
              </a:rPr>
              <a:t>Aloud: Mentor reads the story first</a:t>
            </a:r>
          </a:p>
          <a:p>
            <a:r>
              <a:rPr lang="en-US" sz="2800" b="1" dirty="0" smtClean="0">
                <a:latin typeface="Cambria" panose="02040503050406030204" pitchFamily="18" charset="0"/>
              </a:rPr>
              <a:t>Shared Reading: Taking turns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Guided </a:t>
            </a:r>
            <a:r>
              <a:rPr lang="en-US" sz="2800" b="1" dirty="0" smtClean="0">
                <a:latin typeface="Cambria" panose="02040503050406030204" pitchFamily="18" charset="0"/>
              </a:rPr>
              <a:t>Reading: Listening </a:t>
            </a:r>
            <a:r>
              <a:rPr lang="en-US" sz="2800" b="1" dirty="0">
                <a:latin typeface="Cambria" panose="02040503050406030204" pitchFamily="18" charset="0"/>
              </a:rPr>
              <a:t>to student read</a:t>
            </a:r>
          </a:p>
        </p:txBody>
      </p:sp>
      <p:pic>
        <p:nvPicPr>
          <p:cNvPr id="12293" name="Picture 5" descr="DSC_0013"/>
          <p:cNvPicPr>
            <a:picLocks noChangeAspect="1" noChangeArrowheads="1"/>
          </p:cNvPicPr>
          <p:nvPr/>
        </p:nvPicPr>
        <p:blipFill>
          <a:blip r:embed="rId3" cstate="print"/>
          <a:srcRect l="16667" t="18799" r="15334" b="4010"/>
          <a:stretch>
            <a:fillRect/>
          </a:stretch>
        </p:blipFill>
        <p:spPr bwMode="auto">
          <a:xfrm>
            <a:off x="7515616" y="4324343"/>
            <a:ext cx="2938864" cy="2218530"/>
          </a:xfrm>
          <a:prstGeom prst="rect">
            <a:avLst/>
          </a:prstGeom>
          <a:noFill/>
          <a:ln w="34925">
            <a:solidFill>
              <a:srgbClr val="FF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7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415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READING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4374" y="1753644"/>
            <a:ext cx="9411176" cy="4359058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Alphabet Recognition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Phonological Awareness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Word Recognition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High Frequency Words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Fluency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Comprehension Questioning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Comprehension  </a:t>
            </a:r>
            <a:r>
              <a:rPr lang="en-US" sz="2800" b="1" dirty="0" smtClean="0">
                <a:latin typeface="Cambria" panose="02040503050406030204" pitchFamily="18" charset="0"/>
              </a:rPr>
              <a:t>Strategies</a:t>
            </a:r>
          </a:p>
          <a:p>
            <a:pPr marL="0" indent="0">
              <a:buNone/>
            </a:pPr>
            <a:r>
              <a:rPr lang="en-US" sz="2200" b="1" i="1" dirty="0" smtClean="0">
                <a:latin typeface="Cambria" panose="02040503050406030204" pitchFamily="18" charset="0"/>
              </a:rPr>
              <a:t>       See Readinga-z.com “Tips for Teaching”</a:t>
            </a:r>
            <a:endParaRPr lang="en-US" sz="2200" b="1" i="1" dirty="0">
              <a:latin typeface="Cambria" panose="02040503050406030204" pitchFamily="18" charset="0"/>
            </a:endParaRPr>
          </a:p>
        </p:txBody>
      </p:sp>
      <p:pic>
        <p:nvPicPr>
          <p:cNvPr id="20485" name="Picture 5" descr="readingDM2811_468x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7758" y="3210250"/>
            <a:ext cx="3295650" cy="24431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7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0" y="268789"/>
            <a:ext cx="10018713" cy="134319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ALPHABET RECOGNITION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3412" y="1512917"/>
            <a:ext cx="9696966" cy="24703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Alphabet assessments will determine a </a:t>
            </a:r>
            <a:r>
              <a:rPr lang="en-US" sz="2800" b="1" dirty="0" smtClean="0">
                <a:latin typeface="Cambria" panose="02040503050406030204" pitchFamily="18" charset="0"/>
              </a:rPr>
              <a:t>student’s </a:t>
            </a:r>
            <a:r>
              <a:rPr lang="en-US" sz="2800" b="1" dirty="0">
                <a:latin typeface="Cambria" panose="02040503050406030204" pitchFamily="18" charset="0"/>
              </a:rPr>
              <a:t>ability in alphabet </a:t>
            </a:r>
            <a:r>
              <a:rPr lang="en-US" sz="2800" b="1" dirty="0" smtClean="0">
                <a:latin typeface="Cambria" panose="02040503050406030204" pitchFamily="18" charset="0"/>
              </a:rPr>
              <a:t>letter recognition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Practice identifying and writing upper and lower case letters</a:t>
            </a:r>
          </a:p>
        </p:txBody>
      </p:sp>
      <p:pic>
        <p:nvPicPr>
          <p:cNvPr id="24581" name="Picture 5" descr="abc_b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940" y="3645813"/>
            <a:ext cx="2814266" cy="2723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8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9259" y="282406"/>
            <a:ext cx="10018713" cy="128015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PHONOLOGICAL AWARENESS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9" y="1371601"/>
            <a:ext cx="89227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</a:rPr>
              <a:t>Phonemic awareness </a:t>
            </a:r>
            <a:r>
              <a:rPr lang="en-US" sz="2800" b="1" dirty="0" smtClean="0">
                <a:latin typeface="Cambria" panose="02040503050406030204" pitchFamily="18" charset="0"/>
              </a:rPr>
              <a:t>assessments will determine a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student’s </a:t>
            </a:r>
            <a:r>
              <a:rPr lang="en-US" sz="2800" b="1" dirty="0">
                <a:latin typeface="Cambria" panose="02040503050406030204" pitchFamily="18" charset="0"/>
              </a:rPr>
              <a:t>ability to </a:t>
            </a:r>
            <a:r>
              <a:rPr lang="en-US" sz="2800" b="1" dirty="0" smtClean="0">
                <a:latin typeface="Cambria" panose="02040503050406030204" pitchFamily="18" charset="0"/>
              </a:rPr>
              <a:t>hear sounds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739775" indent="400050"/>
            <a:r>
              <a:rPr lang="en-US" sz="2800" b="1" dirty="0" smtClean="0">
                <a:latin typeface="Cambria" panose="02040503050406030204" pitchFamily="18" charset="0"/>
              </a:rPr>
              <a:t>Rhyme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739775" indent="400050"/>
            <a:r>
              <a:rPr lang="en-US" sz="2800" b="1" dirty="0" smtClean="0">
                <a:latin typeface="Cambria" panose="02040503050406030204" pitchFamily="18" charset="0"/>
              </a:rPr>
              <a:t>Isolating </a:t>
            </a:r>
            <a:r>
              <a:rPr lang="en-US" sz="2800" b="1" dirty="0">
                <a:latin typeface="Cambria" panose="02040503050406030204" pitchFamily="18" charset="0"/>
              </a:rPr>
              <a:t>and categorizing sounds</a:t>
            </a:r>
          </a:p>
          <a:p>
            <a:pPr marL="739775" indent="400050"/>
            <a:r>
              <a:rPr lang="en-US" sz="2800" b="1" dirty="0" smtClean="0">
                <a:latin typeface="Cambria" panose="02040503050406030204" pitchFamily="18" charset="0"/>
              </a:rPr>
              <a:t>Blending </a:t>
            </a:r>
            <a:r>
              <a:rPr lang="en-US" sz="2800" b="1" dirty="0">
                <a:latin typeface="Cambria" panose="02040503050406030204" pitchFamily="18" charset="0"/>
              </a:rPr>
              <a:t>and segmenting syllables 	</a:t>
            </a:r>
            <a:endParaRPr lang="en-US" sz="2800" b="1" dirty="0" smtClean="0">
              <a:latin typeface="Cambria" panose="02040503050406030204" pitchFamily="18" charset="0"/>
            </a:endParaRPr>
          </a:p>
          <a:p>
            <a:pPr marL="739775" indent="400050">
              <a:buNone/>
            </a:pP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and </a:t>
            </a:r>
            <a:r>
              <a:rPr lang="en-US" sz="2800" b="1" dirty="0">
                <a:latin typeface="Cambria" panose="02040503050406030204" pitchFamily="18" charset="0"/>
              </a:rPr>
              <a:t>sounds</a:t>
            </a:r>
          </a:p>
          <a:p>
            <a:pPr marL="739775" indent="400050"/>
            <a:r>
              <a:rPr lang="en-US" sz="2800" b="1" dirty="0" smtClean="0">
                <a:latin typeface="Cambria" panose="02040503050406030204" pitchFamily="18" charset="0"/>
              </a:rPr>
              <a:t>Manipulating </a:t>
            </a:r>
            <a:r>
              <a:rPr lang="en-US" sz="2800" b="1" dirty="0">
                <a:latin typeface="Cambria" panose="02040503050406030204" pitchFamily="18" charset="0"/>
              </a:rPr>
              <a:t>phonemes (sounds)	</a:t>
            </a:r>
            <a:r>
              <a:rPr lang="en-US" sz="2800" dirty="0"/>
              <a:t>	</a:t>
            </a:r>
          </a:p>
        </p:txBody>
      </p:sp>
      <p:pic>
        <p:nvPicPr>
          <p:cNvPr id="25605" name="Picture 5" descr="jolly-ph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247" y="3687764"/>
            <a:ext cx="2117725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9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415" y="225468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RECOGNITION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2044931"/>
            <a:ext cx="10018713" cy="312558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Sound out the word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Use picture clues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Look for word chunks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Apply common phonics rules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Recognize syllable </a:t>
            </a:r>
            <a:r>
              <a:rPr lang="en-US" sz="2800" b="1" dirty="0" smtClean="0">
                <a:latin typeface="Cambria" panose="02040503050406030204" pitchFamily="18" charset="0"/>
              </a:rPr>
              <a:t>patterns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26629" name="Picture 5" descr="flickr-w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799" y="2438399"/>
            <a:ext cx="4594223" cy="3776134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3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0458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FREQUENCY WORDS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1852" y="1155469"/>
            <a:ext cx="9149542" cy="25050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</a:rPr>
              <a:t>13 words make up 25% of the words we read</a:t>
            </a:r>
          </a:p>
          <a:p>
            <a:r>
              <a:rPr lang="en-US" sz="2800" b="1" dirty="0">
                <a:solidFill>
                  <a:srgbClr val="0066FF"/>
                </a:solidFill>
                <a:latin typeface="Cambria" panose="02040503050406030204" pitchFamily="18" charset="0"/>
              </a:rPr>
              <a:t>100 words make up 50% </a:t>
            </a:r>
            <a:r>
              <a:rPr lang="en-US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of </a:t>
            </a:r>
            <a:r>
              <a:rPr lang="en-US" sz="2800" b="1" dirty="0">
                <a:solidFill>
                  <a:srgbClr val="0066FF"/>
                </a:solidFill>
                <a:latin typeface="Cambria" panose="02040503050406030204" pitchFamily="18" charset="0"/>
              </a:rPr>
              <a:t>words we read</a:t>
            </a:r>
          </a:p>
          <a:p>
            <a:r>
              <a:rPr lang="en-US" sz="2800" b="1" dirty="0">
                <a:solidFill>
                  <a:srgbClr val="00CC99"/>
                </a:solidFill>
                <a:latin typeface="Cambria" panose="02040503050406030204" pitchFamily="18" charset="0"/>
              </a:rPr>
              <a:t>Students need to be able to recognize these words automatically without sounding them out in order to be fluent</a:t>
            </a:r>
          </a:p>
        </p:txBody>
      </p:sp>
      <p:pic>
        <p:nvPicPr>
          <p:cNvPr id="27653" name="Picture 5" descr="ImagesHigh%20Frequency%20Word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600" y="3488267"/>
            <a:ext cx="4199467" cy="3074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2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932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FLUENCY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3067" y="1143001"/>
            <a:ext cx="10684933" cy="3345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Speed -- standard </a:t>
            </a:r>
            <a:r>
              <a:rPr lang="en-US" sz="2800" b="1" dirty="0">
                <a:latin typeface="Cambria" panose="02040503050406030204" pitchFamily="18" charset="0"/>
              </a:rPr>
              <a:t>reading rate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Prosody -- proper </a:t>
            </a:r>
            <a:r>
              <a:rPr lang="en-US" sz="2800" b="1" dirty="0">
                <a:latin typeface="Cambria" panose="02040503050406030204" pitchFamily="18" charset="0"/>
              </a:rPr>
              <a:t>pause and expression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Cambria" panose="02040503050406030204" pitchFamily="18" charset="0"/>
              </a:rPr>
              <a:t>Allows </a:t>
            </a:r>
            <a:r>
              <a:rPr lang="en-US" sz="2800" b="1" dirty="0" smtClean="0">
                <a:latin typeface="Cambria" panose="02040503050406030204" pitchFamily="18" charset="0"/>
              </a:rPr>
              <a:t>students </a:t>
            </a:r>
            <a:r>
              <a:rPr lang="en-US" sz="2800" b="1" dirty="0">
                <a:latin typeface="Cambria" panose="02040503050406030204" pitchFamily="18" charset="0"/>
              </a:rPr>
              <a:t>to focus on getting </a:t>
            </a:r>
            <a:r>
              <a:rPr lang="en-US" sz="2800" b="1" dirty="0" smtClean="0">
                <a:latin typeface="Cambria" panose="02040503050406030204" pitchFamily="18" charset="0"/>
              </a:rPr>
              <a:t>the meaning </a:t>
            </a:r>
            <a:r>
              <a:rPr lang="en-US" sz="2800" b="1" dirty="0">
                <a:latin typeface="Cambria" panose="02040503050406030204" pitchFamily="18" charset="0"/>
              </a:rPr>
              <a:t>from </a:t>
            </a:r>
            <a:r>
              <a:rPr lang="en-US" sz="2800" b="1" dirty="0" smtClean="0">
                <a:latin typeface="Cambria" panose="02040503050406030204" pitchFamily="18" charset="0"/>
              </a:rPr>
              <a:t>text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Fluent </a:t>
            </a:r>
            <a:r>
              <a:rPr lang="en-US" b="1" dirty="0">
                <a:solidFill>
                  <a:srgbClr val="FF0066"/>
                </a:solidFill>
                <a:latin typeface="Cambria" panose="02040503050406030204" pitchFamily="18" charset="0"/>
              </a:rPr>
              <a:t>readers automatically recognize words accurately and </a:t>
            </a:r>
            <a:r>
              <a:rPr lang="en-US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effortlessly</a:t>
            </a:r>
            <a:r>
              <a:rPr lang="en-US" b="1" dirty="0">
                <a:solidFill>
                  <a:srgbClr val="FF0066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Fluent </a:t>
            </a:r>
            <a:r>
              <a:rPr lang="en-US" b="1" dirty="0">
                <a:solidFill>
                  <a:srgbClr val="FF0066"/>
                </a:solidFill>
                <a:latin typeface="Cambria" panose="02040503050406030204" pitchFamily="18" charset="0"/>
              </a:rPr>
              <a:t>readers group words into phrases and chunks as they read </a:t>
            </a:r>
            <a:r>
              <a:rPr lang="en-US" b="1" dirty="0" smtClean="0">
                <a:solidFill>
                  <a:srgbClr val="FF0066"/>
                </a:solidFill>
                <a:latin typeface="Cambria" panose="02040503050406030204" pitchFamily="18" charset="0"/>
              </a:rPr>
              <a:t>with expression </a:t>
            </a:r>
            <a:r>
              <a:rPr lang="en-US" b="1" dirty="0">
                <a:solidFill>
                  <a:srgbClr val="FF0066"/>
                </a:solidFill>
                <a:latin typeface="Cambria" panose="02040503050406030204" pitchFamily="18" charset="0"/>
              </a:rPr>
              <a:t>and fluidity.</a:t>
            </a:r>
          </a:p>
        </p:txBody>
      </p:sp>
      <p:pic>
        <p:nvPicPr>
          <p:cNvPr id="13317" name="Picture 5" descr="adult-child-readin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307" y="4488873"/>
            <a:ext cx="3770334" cy="219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9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9" y="1219201"/>
            <a:ext cx="88225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latin typeface="Cambria" panose="02040503050406030204" pitchFamily="18" charset="0"/>
              </a:rPr>
              <a:t>Understanding what is </a:t>
            </a:r>
            <a:r>
              <a:rPr lang="en-US" sz="2800" b="1" dirty="0" smtClean="0">
                <a:latin typeface="Cambria" panose="02040503050406030204" pitchFamily="18" charset="0"/>
              </a:rPr>
              <a:t>read:</a:t>
            </a:r>
            <a:endParaRPr lang="en-US" sz="2800" b="1" dirty="0">
              <a:latin typeface="Cambria" panose="02040503050406030204" pitchFamily="18" charset="0"/>
            </a:endParaRPr>
          </a:p>
          <a:p>
            <a:pPr indent="290513"/>
            <a:r>
              <a:rPr lang="en-US" sz="2800" b="1" dirty="0" smtClean="0">
                <a:latin typeface="Cambria" panose="02040503050406030204" pitchFamily="18" charset="0"/>
              </a:rPr>
              <a:t>Questioning</a:t>
            </a:r>
            <a:endParaRPr lang="en-US" sz="2800" b="1" dirty="0">
              <a:latin typeface="Cambria" panose="02040503050406030204" pitchFamily="18" charset="0"/>
            </a:endParaRPr>
          </a:p>
          <a:p>
            <a:pPr indent="290513"/>
            <a:r>
              <a:rPr lang="en-US" sz="2800" b="1" dirty="0" smtClean="0">
                <a:latin typeface="Cambria" panose="02040503050406030204" pitchFamily="18" charset="0"/>
              </a:rPr>
              <a:t>Predicting</a:t>
            </a:r>
            <a:endParaRPr lang="en-US" sz="2800" b="1" dirty="0">
              <a:latin typeface="Cambria" panose="02040503050406030204" pitchFamily="18" charset="0"/>
            </a:endParaRPr>
          </a:p>
          <a:p>
            <a:pPr indent="290513"/>
            <a:r>
              <a:rPr lang="en-US" sz="2800" b="1" dirty="0" smtClean="0">
                <a:latin typeface="Cambria" panose="02040503050406030204" pitchFamily="18" charset="0"/>
              </a:rPr>
              <a:t>Visualizing</a:t>
            </a:r>
            <a:endParaRPr lang="en-US" sz="2800" b="1" dirty="0">
              <a:latin typeface="Cambria" panose="02040503050406030204" pitchFamily="18" charset="0"/>
            </a:endParaRPr>
          </a:p>
          <a:p>
            <a:pPr indent="290513"/>
            <a:r>
              <a:rPr lang="en-US" sz="2800" b="1" dirty="0" smtClean="0">
                <a:latin typeface="Cambria" panose="02040503050406030204" pitchFamily="18" charset="0"/>
              </a:rPr>
              <a:t>Retelling </a:t>
            </a:r>
            <a:r>
              <a:rPr lang="en-US" sz="2800" b="1" dirty="0">
                <a:latin typeface="Cambria" panose="02040503050406030204" pitchFamily="18" charset="0"/>
              </a:rPr>
              <a:t>and summarizing</a:t>
            </a:r>
          </a:p>
          <a:p>
            <a:pPr indent="290513"/>
            <a:r>
              <a:rPr lang="en-US" sz="2800" b="1" dirty="0" smtClean="0">
                <a:latin typeface="Cambria" panose="02040503050406030204" pitchFamily="18" charset="0"/>
              </a:rPr>
              <a:t>Connections </a:t>
            </a:r>
            <a:r>
              <a:rPr lang="en-US" sz="2800" b="1" dirty="0">
                <a:latin typeface="Cambria" panose="02040503050406030204" pitchFamily="18" charset="0"/>
              </a:rPr>
              <a:t>to life, other </a:t>
            </a:r>
            <a:r>
              <a:rPr lang="en-US" sz="2800" b="1" dirty="0" smtClean="0">
                <a:latin typeface="Cambria" panose="02040503050406030204" pitchFamily="18" charset="0"/>
              </a:rPr>
              <a:t>texts</a:t>
            </a:r>
            <a:r>
              <a:rPr lang="en-US" sz="2800" b="1" dirty="0">
                <a:latin typeface="Cambria" panose="02040503050406030204" pitchFamily="18" charset="0"/>
              </a:rPr>
              <a:t>, </a:t>
            </a:r>
            <a:r>
              <a:rPr lang="en-US" sz="2800" b="1" dirty="0" smtClean="0">
                <a:latin typeface="Cambria" panose="02040503050406030204" pitchFamily="18" charset="0"/>
              </a:rPr>
              <a:t>prior knowledge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68" y="254001"/>
            <a:ext cx="4097866" cy="44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make books!</a:t>
            </a:r>
            <a:endParaRPr lang="en-US" sz="66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815" y="2061555"/>
            <a:ext cx="10018713" cy="26600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Make Alphabet Book Letter S (vertical)</a:t>
            </a:r>
          </a:p>
          <a:p>
            <a:r>
              <a:rPr lang="en-US" sz="4000" b="1" dirty="0" smtClean="0"/>
              <a:t>Make Ocean Animals Book (horizontal)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438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941" y="284968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b="1" dirty="0">
                <a:ln w="3175" cmpd="sng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</a:t>
            </a:r>
            <a:r>
              <a:rPr lang="en-US" sz="5400" b="1" dirty="0" smtClean="0">
                <a:ln w="3175" cmpd="sng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</a:t>
            </a:r>
            <a:r>
              <a:rPr lang="en-US" sz="5400" b="1" dirty="0">
                <a:ln w="3175" cmpd="sng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FOLDER</a:t>
            </a:r>
          </a:p>
        </p:txBody>
      </p:sp>
      <p:pic>
        <p:nvPicPr>
          <p:cNvPr id="22534" name="Picture 6" descr="magnifying-glass-and-folder-150x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255" y="2119218"/>
            <a:ext cx="4859867" cy="391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5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76" y="824023"/>
            <a:ext cx="4031087" cy="3955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46618" y="35787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</a:rPr>
              <a:t>Offers free </a:t>
            </a:r>
            <a:r>
              <a:rPr lang="en-US" sz="2400" dirty="0" smtClean="0">
                <a:latin typeface="Verdana" panose="020B0604030504040204" pitchFamily="34" charset="0"/>
              </a:rPr>
              <a:t>in-service </a:t>
            </a:r>
            <a:r>
              <a:rPr lang="en-US" sz="2400" dirty="0">
                <a:latin typeface="Verdana" panose="020B0604030504040204" pitchFamily="34" charset="0"/>
              </a:rPr>
              <a:t>trainings for</a:t>
            </a:r>
          </a:p>
          <a:p>
            <a:r>
              <a:rPr lang="en-US" sz="2400" dirty="0">
                <a:latin typeface="Verdana" panose="020B0604030504040204" pitchFamily="34" charset="0"/>
              </a:rPr>
              <a:t>parents and professionals in Ohio</a:t>
            </a:r>
          </a:p>
          <a:p>
            <a:r>
              <a:rPr lang="en-US" sz="2400" dirty="0">
                <a:latin typeface="Verdana" panose="020B0604030504040204" pitchFamily="34" charset="0"/>
              </a:rPr>
              <a:t>on advocacy and educational topics.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46618" y="10332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</a:rPr>
              <a:t>Is a statewide, non-profit organization</a:t>
            </a:r>
          </a:p>
          <a:p>
            <a:r>
              <a:rPr lang="en-US" sz="2400" dirty="0">
                <a:latin typeface="Verdana" panose="020B0604030504040204" pitchFamily="34" charset="0"/>
              </a:rPr>
              <a:t>dedicated to advancing the</a:t>
            </a:r>
          </a:p>
          <a:p>
            <a:r>
              <a:rPr lang="en-US" sz="2400" dirty="0">
                <a:latin typeface="Verdana" panose="020B0604030504040204" pitchFamily="34" charset="0"/>
              </a:rPr>
              <a:t>educational interests of children</a:t>
            </a:r>
          </a:p>
          <a:p>
            <a:r>
              <a:rPr lang="en-US" sz="2400" dirty="0">
                <a:latin typeface="Verdana" panose="020B0604030504040204" pitchFamily="34" charset="0"/>
              </a:rPr>
              <a:t>with disabilities since 1972.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14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33" y="149630"/>
            <a:ext cx="11130491" cy="951037"/>
          </a:xfrm>
        </p:spPr>
        <p:txBody>
          <a:bodyPr/>
          <a:lstStyle/>
          <a:p>
            <a:r>
              <a:rPr lang="en-US" b="1" spc="19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FLUENCY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53067"/>
            <a:ext cx="8229600" cy="5101698"/>
          </a:xfrm>
          <a:ln>
            <a:solidFill>
              <a:srgbClr val="0066FF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endParaRPr lang="en-US" sz="2900" b="1" dirty="0" smtClean="0">
              <a:solidFill>
                <a:srgbClr val="0066FF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Cold </a:t>
            </a:r>
            <a:r>
              <a:rPr lang="en-US" sz="3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Read</a:t>
            </a:r>
          </a:p>
          <a:p>
            <a:pPr lvl="1">
              <a:lnSpc>
                <a:spcPct val="80000"/>
              </a:lnSpc>
            </a:pPr>
            <a:r>
              <a:rPr lang="en-US" sz="3200" b="1" dirty="0">
                <a:latin typeface="Cambria" panose="02040503050406030204" pitchFamily="18" charset="0"/>
              </a:rPr>
              <a:t>Every time a student is given a </a:t>
            </a:r>
            <a:r>
              <a:rPr lang="en-US" sz="3200" b="1" dirty="0" smtClean="0">
                <a:latin typeface="Cambria" panose="02040503050406030204" pitchFamily="18" charset="0"/>
              </a:rPr>
              <a:t>“new book”!</a:t>
            </a:r>
            <a:endParaRPr lang="en-US" sz="3200" b="1" dirty="0">
              <a:latin typeface="Cambria" panose="020405030504060302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3200" b="1" dirty="0">
                <a:latin typeface="Cambria" panose="02040503050406030204" pitchFamily="18" charset="0"/>
              </a:rPr>
              <a:t>One minute timed </a:t>
            </a:r>
            <a:r>
              <a:rPr lang="en-US" sz="3200" b="1" dirty="0" smtClean="0">
                <a:latin typeface="Cambria" panose="02040503050406030204" pitchFamily="18" charset="0"/>
              </a:rPr>
              <a:t>reading of a fluency passage</a:t>
            </a:r>
            <a:endParaRPr lang="en-US" sz="3200" b="1" dirty="0">
              <a:latin typeface="Cambria" panose="020405030504060302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3200" b="1" dirty="0">
                <a:latin typeface="Cambria" panose="02040503050406030204" pitchFamily="18" charset="0"/>
              </a:rPr>
              <a:t>Mentor tracks errors in</a:t>
            </a:r>
            <a:r>
              <a:rPr lang="en-US" sz="2900" b="1" dirty="0">
                <a:latin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BLUE</a:t>
            </a:r>
          </a:p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Warm Read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>
                <a:latin typeface="Cambria" panose="02040503050406030204" pitchFamily="18" charset="0"/>
              </a:rPr>
              <a:t>Also during </a:t>
            </a:r>
            <a:r>
              <a:rPr lang="en-US" sz="3600" b="1" dirty="0">
                <a:latin typeface="Cambria" panose="02040503050406030204" pitchFamily="18" charset="0"/>
              </a:rPr>
              <a:t>the </a:t>
            </a:r>
            <a:r>
              <a:rPr lang="en-US" sz="3600" b="1" dirty="0" smtClean="0">
                <a:latin typeface="Cambria" panose="02040503050406030204" pitchFamily="18" charset="0"/>
              </a:rPr>
              <a:t>“new book” </a:t>
            </a:r>
            <a:r>
              <a:rPr lang="en-US" sz="3600" b="1" dirty="0">
                <a:latin typeface="Cambria" panose="02040503050406030204" pitchFamily="18" charset="0"/>
              </a:rPr>
              <a:t>lesson 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>
                <a:latin typeface="Cambria" panose="02040503050406030204" pitchFamily="18" charset="0"/>
              </a:rPr>
              <a:t>Student </a:t>
            </a:r>
            <a:r>
              <a:rPr lang="en-US" sz="3600" b="1" dirty="0">
                <a:latin typeface="Cambria" panose="02040503050406030204" pitchFamily="18" charset="0"/>
              </a:rPr>
              <a:t>practices passage with mentor support</a:t>
            </a:r>
          </a:p>
          <a:p>
            <a:pPr lvl="1">
              <a:lnSpc>
                <a:spcPct val="80000"/>
              </a:lnSpc>
            </a:pPr>
            <a:r>
              <a:rPr lang="en-US" sz="3600" b="1" dirty="0">
                <a:latin typeface="Cambria" panose="02040503050406030204" pitchFamily="18" charset="0"/>
              </a:rPr>
              <a:t>One minute timed reading</a:t>
            </a:r>
          </a:p>
          <a:p>
            <a:pPr lvl="1">
              <a:lnSpc>
                <a:spcPct val="80000"/>
              </a:lnSpc>
            </a:pPr>
            <a:r>
              <a:rPr lang="en-US" sz="3600" b="1" dirty="0">
                <a:latin typeface="Cambria" panose="02040503050406030204" pitchFamily="18" charset="0"/>
              </a:rPr>
              <a:t>Mentor tracks errors in </a:t>
            </a:r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YELLOW</a:t>
            </a:r>
          </a:p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Hot Read</a:t>
            </a:r>
          </a:p>
          <a:p>
            <a:pPr lvl="1">
              <a:lnSpc>
                <a:spcPct val="80000"/>
              </a:lnSpc>
            </a:pPr>
            <a:r>
              <a:rPr lang="en-US" sz="3600" b="1" dirty="0" smtClean="0">
                <a:latin typeface="Cambria" panose="02040503050406030204" pitchFamily="18" charset="0"/>
              </a:rPr>
              <a:t>2</a:t>
            </a:r>
            <a:r>
              <a:rPr lang="en-US" sz="3600" b="1" baseline="30000" dirty="0" smtClean="0">
                <a:latin typeface="Cambria" panose="02040503050406030204" pitchFamily="18" charset="0"/>
              </a:rPr>
              <a:t>nd</a:t>
            </a:r>
            <a:r>
              <a:rPr lang="en-US" sz="3600" b="1" dirty="0" smtClean="0">
                <a:latin typeface="Cambria" panose="02040503050406030204" pitchFamily="18" charset="0"/>
              </a:rPr>
              <a:t>—4th sessions </a:t>
            </a:r>
            <a:r>
              <a:rPr lang="en-US" sz="3600" b="1" dirty="0">
                <a:latin typeface="Cambria" panose="02040503050406030204" pitchFamily="18" charset="0"/>
              </a:rPr>
              <a:t>used to practice</a:t>
            </a:r>
          </a:p>
          <a:p>
            <a:pPr lvl="1">
              <a:lnSpc>
                <a:spcPct val="80000"/>
              </a:lnSpc>
            </a:pPr>
            <a:r>
              <a:rPr lang="en-US" sz="3600" b="1" dirty="0">
                <a:latin typeface="Cambria" panose="02040503050406030204" pitchFamily="18" charset="0"/>
              </a:rPr>
              <a:t>5</a:t>
            </a:r>
            <a:r>
              <a:rPr lang="en-US" sz="3600" b="1" baseline="30000" dirty="0" smtClean="0">
                <a:latin typeface="Cambria" panose="02040503050406030204" pitchFamily="18" charset="0"/>
              </a:rPr>
              <a:t>th</a:t>
            </a:r>
            <a:r>
              <a:rPr lang="en-US" sz="3600" b="1" dirty="0" smtClean="0">
                <a:latin typeface="Cambria" panose="02040503050406030204" pitchFamily="18" charset="0"/>
              </a:rPr>
              <a:t> </a:t>
            </a:r>
            <a:r>
              <a:rPr lang="en-US" sz="3600" b="1" dirty="0">
                <a:latin typeface="Cambria" panose="02040503050406030204" pitchFamily="18" charset="0"/>
              </a:rPr>
              <a:t>session one minute timed reading (same passage)</a:t>
            </a:r>
          </a:p>
          <a:p>
            <a:pPr lvl="1">
              <a:lnSpc>
                <a:spcPct val="80000"/>
              </a:lnSpc>
            </a:pPr>
            <a:r>
              <a:rPr lang="en-US" sz="3600" b="1" dirty="0">
                <a:latin typeface="Cambria" panose="02040503050406030204" pitchFamily="18" charset="0"/>
              </a:rPr>
              <a:t>Mentor tracks errors in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RED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3400" b="1" dirty="0">
              <a:latin typeface="Cambria" panose="020405030504060302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400" b="1" dirty="0" smtClean="0">
                <a:latin typeface="Cambria" panose="02040503050406030204" pitchFamily="18" charset="0"/>
              </a:rPr>
              <a:t>       STUDENTS </a:t>
            </a:r>
            <a:r>
              <a:rPr lang="en-US" sz="3400" b="1" dirty="0">
                <a:latin typeface="Cambria" panose="02040503050406030204" pitchFamily="18" charset="0"/>
              </a:rPr>
              <a:t>CREATE BAR GRAPH TO TRACK PROGRESS</a:t>
            </a:r>
          </a:p>
          <a:p>
            <a:pPr lvl="1">
              <a:lnSpc>
                <a:spcPct val="80000"/>
              </a:lnSpc>
            </a:pPr>
            <a:endParaRPr lang="en-US" b="1" dirty="0"/>
          </a:p>
        </p:txBody>
      </p:sp>
      <p:pic>
        <p:nvPicPr>
          <p:cNvPr id="37892" name="Picture 4" descr="400_F_9113664_ESm83voEwtGk396Ll0sKe4s7bbKBAa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8934" y="1373909"/>
            <a:ext cx="3505200" cy="323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1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PRACTICE: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1"/>
            <a:ext cx="10668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itchFamily="18" charset="0"/>
              </a:rPr>
              <a:t>Use the mentoring folders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</a:t>
            </a:r>
            <a:r>
              <a:rPr lang="en-US" sz="2200" b="1" dirty="0" smtClean="0">
                <a:latin typeface="Cambria" panose="02040503050406030204" pitchFamily="18" charset="0"/>
              </a:rPr>
              <a:t>With </a:t>
            </a:r>
            <a:r>
              <a:rPr lang="en-US" sz="2200" b="1" dirty="0">
                <a:latin typeface="Cambria" panose="02040503050406030204" pitchFamily="18" charset="0"/>
              </a:rPr>
              <a:t>a partner, agree who will be the “student” </a:t>
            </a:r>
            <a:r>
              <a:rPr lang="en-US" sz="2200" b="1" dirty="0" smtClean="0">
                <a:latin typeface="Cambria" panose="02040503050406030204" pitchFamily="18" charset="0"/>
              </a:rPr>
              <a:t>and </a:t>
            </a:r>
            <a:r>
              <a:rPr lang="en-US" sz="2200" b="1" dirty="0">
                <a:latin typeface="Cambria" panose="02040503050406030204" pitchFamily="18" charset="0"/>
              </a:rPr>
              <a:t>who will be </a:t>
            </a:r>
            <a:r>
              <a:rPr lang="en-US" sz="2200" b="1" dirty="0" smtClean="0">
                <a:latin typeface="Cambria" panose="02040503050406030204" pitchFamily="18" charset="0"/>
              </a:rPr>
              <a:t>the “mentor”</a:t>
            </a:r>
            <a:endParaRPr lang="en-US" sz="2800" b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Do </a:t>
            </a:r>
            <a:r>
              <a:rPr lang="en-US" sz="2800" b="1" dirty="0">
                <a:solidFill>
                  <a:srgbClr val="0066FF"/>
                </a:solidFill>
                <a:latin typeface="Cambria" panose="02040503050406030204" pitchFamily="18" charset="0"/>
              </a:rPr>
              <a:t>a COLD READ </a:t>
            </a:r>
            <a:endParaRPr lang="en-US" sz="2800" b="1" dirty="0" smtClean="0">
              <a:solidFill>
                <a:srgbClr val="0066FF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66FF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   </a:t>
            </a:r>
            <a:r>
              <a:rPr lang="en-US" sz="22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(</a:t>
            </a:r>
            <a:r>
              <a:rPr lang="en-US" sz="2200" b="1" dirty="0">
                <a:solidFill>
                  <a:srgbClr val="0066FF"/>
                </a:solidFill>
                <a:latin typeface="Cambria" panose="02040503050406030204" pitchFamily="18" charset="0"/>
              </a:rPr>
              <a:t>student reads/mentor marks </a:t>
            </a:r>
            <a:r>
              <a:rPr lang="en-US" sz="22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errors)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Graph </a:t>
            </a:r>
            <a:r>
              <a:rPr lang="en-US" sz="2800" b="1" dirty="0">
                <a:solidFill>
                  <a:srgbClr val="0066FF"/>
                </a:solidFill>
                <a:latin typeface="Cambria" panose="02040503050406030204" pitchFamily="18" charset="0"/>
              </a:rPr>
              <a:t>the </a:t>
            </a:r>
            <a:r>
              <a:rPr lang="en-US" sz="2800" b="1" dirty="0" smtClean="0">
                <a:solidFill>
                  <a:srgbClr val="0066FF"/>
                </a:solidFill>
                <a:latin typeface="Cambria" panose="02040503050406030204" pitchFamily="18" charset="0"/>
              </a:rPr>
              <a:t>results</a:t>
            </a:r>
            <a:endParaRPr lang="en-US" sz="2800" b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Practice</a:t>
            </a:r>
            <a:endParaRPr lang="en-US" sz="28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Do 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a WARM READ </a:t>
            </a:r>
          </a:p>
          <a:p>
            <a:pPr marL="0" indent="0">
              <a:lnSpc>
                <a:spcPct val="80000"/>
              </a:lnSpc>
              <a:buNone/>
              <a:tabLst>
                <a:tab pos="46355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   </a:t>
            </a:r>
            <a:r>
              <a:rPr lang="en-US" sz="22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(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</a:rPr>
              <a:t>student reads/mentor marks errors)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Graph 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the results</a:t>
            </a:r>
          </a:p>
        </p:txBody>
      </p:sp>
      <p:pic>
        <p:nvPicPr>
          <p:cNvPr id="41990" name="Picture 6" descr="si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399" y="2556933"/>
            <a:ext cx="3928533" cy="3691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3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9466" y="234181"/>
            <a:ext cx="10532534" cy="5613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What is a Bar 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Graph?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b="1" dirty="0" smtClean="0">
              <a:solidFill>
                <a:srgbClr val="00B05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37000"/>
              <a:buFont typeface="Cambria" pitchFamily="18" charset="0"/>
              <a:buChar char="•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Look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at the Reading Fluency Graph (85 wpm).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37000"/>
              <a:buFont typeface="Cambria" pitchFamily="18" charset="0"/>
              <a:buChar char="•"/>
            </a:pP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A bar graph is a visual way to compare information that involves numbers. </a:t>
            </a:r>
            <a:endParaRPr lang="en-US" sz="2400" b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37000"/>
              <a:buFont typeface="Cambria" pitchFamily="18" charset="0"/>
              <a:buChar char="•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title of the graph helps us know what information the bar graph is displaying. This graph tracks the Cold, Warm and Hot timed fluency reads a student made. </a:t>
            </a:r>
            <a:endParaRPr lang="en-US" sz="2400" b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37000"/>
              <a:buFont typeface="Cambria" pitchFamily="18" charset="0"/>
              <a:buChar char="•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Along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the bottom of the graph are the dates, the titles of the books, </a:t>
            </a:r>
            <a:r>
              <a:rPr lang="en-US" sz="2400" b="1">
                <a:latin typeface="Cambria" panose="02040503050406030204" pitchFamily="18" charset="0"/>
                <a:ea typeface="Calibri" panose="020F0502020204030204" pitchFamily="34" charset="0"/>
              </a:rPr>
              <a:t>fiction </a:t>
            </a:r>
            <a:r>
              <a:rPr lang="en-US" sz="2400" b="1" smtClean="0">
                <a:latin typeface="Cambria" panose="02040503050406030204" pitchFamily="18" charset="0"/>
                <a:ea typeface="Calibri" panose="020F0502020204030204" pitchFamily="34" charset="0"/>
              </a:rPr>
              <a:t>(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f: not true) or nonfiction (nf: true) and the books’ levels. This information is called the x-axis.  </a:t>
            </a:r>
            <a:endParaRPr lang="en-US" sz="2400" b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37000"/>
              <a:buFont typeface="Cambria" pitchFamily="18" charset="0"/>
              <a:buChar char="•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</a:rPr>
              <a:t>numbers along the left side are called the y-axis. These numbers show the number of words read correctly in a minute (wpm). 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33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468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PRACTICE:  </a:t>
            </a:r>
            <a:b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Fluency &amp; Comprehension 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1146" y="1205630"/>
            <a:ext cx="10203841" cy="5257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Follow the Multi-Session Fluency &amp; Comprehension Lesson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latin typeface="Cambria" panose="02040503050406030204" pitchFamily="18" charset="0"/>
              </a:rPr>
              <a:t>    Plan</a:t>
            </a:r>
            <a:r>
              <a:rPr lang="en-US" b="1" dirty="0" smtClean="0">
                <a:latin typeface="Cambria" panose="02040503050406030204" pitchFamily="18" charset="0"/>
              </a:rPr>
              <a:t>   (With </a:t>
            </a:r>
            <a:r>
              <a:rPr lang="en-US" b="1" dirty="0">
                <a:latin typeface="Cambria" panose="02040503050406030204" pitchFamily="18" charset="0"/>
              </a:rPr>
              <a:t>a partner, </a:t>
            </a:r>
            <a:r>
              <a:rPr lang="en-US" b="1" dirty="0" smtClean="0">
                <a:latin typeface="Cambria" panose="02040503050406030204" pitchFamily="18" charset="0"/>
              </a:rPr>
              <a:t>choose the </a:t>
            </a:r>
            <a:r>
              <a:rPr lang="en-US" b="1" dirty="0">
                <a:latin typeface="Cambria" panose="02040503050406030204" pitchFamily="18" charset="0"/>
              </a:rPr>
              <a:t>“student” and </a:t>
            </a:r>
            <a:r>
              <a:rPr lang="en-US" b="1" dirty="0" smtClean="0">
                <a:latin typeface="Cambria" panose="02040503050406030204" pitchFamily="18" charset="0"/>
              </a:rPr>
              <a:t>the “mentor”)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Fluency Instruction for Mentors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      Cold Read, Practice &amp; Warm Read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latin typeface="Cambria" panose="02040503050406030204" pitchFamily="18" charset="0"/>
              </a:rPr>
              <a:t>          Fill in the Fluency Graph with the Student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Cambria" panose="02040503050406030204" pitchFamily="18" charset="0"/>
              </a:rPr>
              <a:t>R</a:t>
            </a:r>
            <a:r>
              <a:rPr lang="en-US" sz="2800" b="1" dirty="0" smtClean="0">
                <a:latin typeface="Cambria" panose="02040503050406030204" pitchFamily="18" charset="0"/>
              </a:rPr>
              <a:t>ead through Lesson 1, Part 2</a:t>
            </a:r>
            <a:endParaRPr lang="en-US" sz="2800" b="1" dirty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Do </a:t>
            </a:r>
            <a:r>
              <a:rPr lang="en-US" sz="2800" b="1" dirty="0">
                <a:latin typeface="Cambria" panose="02040503050406030204" pitchFamily="18" charset="0"/>
              </a:rPr>
              <a:t>the activities with the </a:t>
            </a:r>
            <a:r>
              <a:rPr lang="en-US" sz="2800" b="1" dirty="0" smtClean="0">
                <a:latin typeface="Cambria" panose="02040503050406030204" pitchFamily="18" charset="0"/>
              </a:rPr>
              <a:t>book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Practice : Added Vocabulary Words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Cambria" panose="02040503050406030204" pitchFamily="18" charset="0"/>
              </a:rPr>
              <a:t>Play Game</a:t>
            </a:r>
            <a:endParaRPr lang="en-US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224101"/>
            <a:ext cx="10018713" cy="169579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PRACTICE:</a:t>
            </a:r>
            <a:b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ALPHABET RECOGNITION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0267"/>
            <a:ext cx="10651067" cy="313266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Tutor Teaching Tips handout </a:t>
            </a:r>
            <a:r>
              <a:rPr lang="en-US" sz="2800" b="1" dirty="0" smtClean="0">
                <a:latin typeface="Cambria" panose="02040503050406030204" pitchFamily="18" charset="0"/>
              </a:rPr>
              <a:t>from Alphabet Pack:  Letter </a:t>
            </a:r>
            <a:r>
              <a:rPr lang="en-US" sz="2800" b="1" dirty="0">
                <a:latin typeface="Cambria" panose="02040503050406030204" pitchFamily="18" charset="0"/>
              </a:rPr>
              <a:t>Ss</a:t>
            </a:r>
          </a:p>
          <a:p>
            <a:r>
              <a:rPr lang="en-US" sz="2800" b="1" dirty="0" smtClean="0">
                <a:latin typeface="Cambria" panose="02040503050406030204" pitchFamily="18" charset="0"/>
              </a:rPr>
              <a:t>Look at Alphabet Lesson Plan (in handouts)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Discuss Day 1:  1., 2., 3., Alphabet Graph (in handouts)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Role Play  4., 5.   “Introduce the Letter S”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45060" name="Picture 4" descr="abc_b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7324" y="4470882"/>
            <a:ext cx="2466273" cy="238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9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332510"/>
            <a:ext cx="10018713" cy="1313410"/>
          </a:xfrm>
        </p:spPr>
        <p:txBody>
          <a:bodyPr/>
          <a:lstStyle/>
          <a:p>
            <a:r>
              <a:rPr lang="en-US" b="1" spc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QUESTIONS and NEXT STEPS</a:t>
            </a:r>
          </a:p>
        </p:txBody>
      </p:sp>
      <p:pic>
        <p:nvPicPr>
          <p:cNvPr id="47109" name="Picture 5" descr="question-mark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578" y="1624071"/>
            <a:ext cx="4052888" cy="4602162"/>
          </a:xfrm>
          <a:prstGeom prst="rect">
            <a:avLst/>
          </a:prstGeom>
          <a:noFill/>
        </p:spPr>
      </p:pic>
      <p:pic>
        <p:nvPicPr>
          <p:cNvPr id="47110" name="Picture 6" descr="st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3667" y="2282883"/>
            <a:ext cx="5257800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4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023" y="713984"/>
            <a:ext cx="10152916" cy="3909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        </a:t>
            </a:r>
            <a:r>
              <a:rPr lang="en-US" sz="2800" b="1" dirty="0" smtClean="0">
                <a:latin typeface="+mj-lt"/>
              </a:rPr>
              <a:t>What is the school’s mentoring program?</a:t>
            </a:r>
          </a:p>
          <a:p>
            <a:endParaRPr lang="en-US" sz="2400" b="1" dirty="0" smtClean="0">
              <a:latin typeface="Cambria" panose="020405030504060302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1:1 reading 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mentoring for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identified in 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Program’s Entrance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Criteria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mentoring as often as possible.  Research supports 4 X 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week</a:t>
            </a:r>
            <a:endParaRPr lang="en-US" sz="24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Pre-tests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post-tests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using DIBELS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DRA, aimsweb®,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etc.; </a:t>
            </a:r>
            <a:r>
              <a:rPr lang="en-US" sz="2400" b="1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fluency </a:t>
            </a: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assages</a:t>
            </a:r>
            <a:endParaRPr lang="en-US" sz="24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Uses mentoring materials from </a:t>
            </a:r>
            <a:r>
              <a:rPr lang="en-US" sz="2400" b="1" u="sng" dirty="0" smtClean="0">
                <a:solidFill>
                  <a:srgbClr val="0563C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www.readinga-z.com</a:t>
            </a:r>
            <a:endParaRPr lang="en-US" sz="24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1999" y="1320800"/>
            <a:ext cx="9787467" cy="251216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84" charset="2"/>
              <a:buChar char="ü"/>
            </a:pPr>
            <a:r>
              <a:rPr lang="en-US" sz="2400" b="1" dirty="0">
                <a:latin typeface="Cambria" pitchFamily="18" charset="0"/>
              </a:rPr>
              <a:t>To familiarize participants with </a:t>
            </a:r>
            <a:r>
              <a:rPr lang="en-US" sz="2400" b="1" dirty="0" smtClean="0">
                <a:latin typeface="Cambria" pitchFamily="18" charset="0"/>
              </a:rPr>
              <a:t>1 to 1 mentoring</a:t>
            </a:r>
            <a:endParaRPr lang="en-US" sz="2400" b="1" dirty="0">
              <a:latin typeface="Cambria" pitchFamily="18" charset="0"/>
            </a:endParaRPr>
          </a:p>
          <a:p>
            <a:pPr algn="l">
              <a:lnSpc>
                <a:spcPct val="150000"/>
              </a:lnSpc>
              <a:buFont typeface="Wingdings" pitchFamily="84" charset="2"/>
              <a:buChar char="ü"/>
            </a:pPr>
            <a:r>
              <a:rPr lang="en-US" sz="2400" b="1" dirty="0" smtClean="0">
                <a:latin typeface="Cambria" pitchFamily="18" charset="0"/>
              </a:rPr>
              <a:t>To </a:t>
            </a:r>
            <a:r>
              <a:rPr lang="en-US" sz="2400" b="1" dirty="0">
                <a:latin typeface="Cambria" pitchFamily="18" charset="0"/>
              </a:rPr>
              <a:t>understand the roles and responsibilities </a:t>
            </a:r>
            <a:r>
              <a:rPr lang="en-US" sz="2400" b="1" dirty="0" smtClean="0">
                <a:latin typeface="Cambria" pitchFamily="18" charset="0"/>
              </a:rPr>
              <a:t>of mentors</a:t>
            </a:r>
            <a:endParaRPr lang="en-US" sz="2400" b="1" dirty="0">
              <a:latin typeface="Cambria" pitchFamily="18" charset="0"/>
            </a:endParaRPr>
          </a:p>
          <a:p>
            <a:pPr algn="l">
              <a:lnSpc>
                <a:spcPct val="150000"/>
              </a:lnSpc>
              <a:buFont typeface="Wingdings" pitchFamily="84" charset="2"/>
              <a:buChar char="ü"/>
            </a:pPr>
            <a:r>
              <a:rPr lang="en-US" sz="2400" b="1" dirty="0">
                <a:latin typeface="Cambria" pitchFamily="18" charset="0"/>
              </a:rPr>
              <a:t>To practice activities in a typical mentoring session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44036" name="Picture 4" descr="pair%20re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6267" y="3537949"/>
            <a:ext cx="3688911" cy="2320984"/>
          </a:xfrm>
          <a:prstGeom prst="rect">
            <a:avLst/>
          </a:prstGeo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171700" y="304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GOALS FOR TODAY’S TRAINING</a:t>
            </a:r>
          </a:p>
        </p:txBody>
      </p:sp>
    </p:spTree>
    <p:extLst>
      <p:ext uri="{BB962C8B-B14F-4D97-AF65-F5344CB8AC3E}">
        <p14:creationId xmlns:p14="http://schemas.microsoft.com/office/powerpoint/2010/main" val="16440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6837" y="300625"/>
            <a:ext cx="10018713" cy="134863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MENTORS?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1979113"/>
            <a:ext cx="10018713" cy="3812088"/>
          </a:xfrm>
        </p:spPr>
        <p:txBody>
          <a:bodyPr/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Parent </a:t>
            </a:r>
            <a:r>
              <a:rPr lang="en-US" sz="2800" b="1" dirty="0">
                <a:latin typeface="Cambria" panose="02040503050406030204" pitchFamily="18" charset="0"/>
              </a:rPr>
              <a:t>volunteers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Student </a:t>
            </a:r>
            <a:r>
              <a:rPr lang="en-US" sz="2800" b="1" dirty="0" smtClean="0">
                <a:latin typeface="Cambria" panose="02040503050406030204" pitchFamily="18" charset="0"/>
              </a:rPr>
              <a:t>volunteers</a:t>
            </a:r>
          </a:p>
          <a:p>
            <a:r>
              <a:rPr lang="en-US" sz="2800" b="1" dirty="0" smtClean="0">
                <a:latin typeface="Cambria" panose="02040503050406030204" pitchFamily="18" charset="0"/>
              </a:rPr>
              <a:t>Community volunteers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College students 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Teachers </a:t>
            </a:r>
          </a:p>
          <a:p>
            <a:pPr lvl="0">
              <a:buClr>
                <a:srgbClr val="8BB434">
                  <a:lumMod val="75000"/>
                </a:srgbClr>
              </a:buClr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School aides, </a:t>
            </a:r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Para-pros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Bus Drivers, Cooks, other 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staff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5" name="Picture 5" descr="istockphoto_6392487-wise-owl-teaching-reading-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752" y="2511827"/>
            <a:ext cx="3619500" cy="201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3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9259" y="197284"/>
            <a:ext cx="10018713" cy="154383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OF THE MENTOR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8914" y="1380067"/>
            <a:ext cx="10943086" cy="48006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S</a:t>
            </a:r>
            <a:r>
              <a:rPr lang="en-US" sz="2800" b="1" dirty="0" smtClean="0">
                <a:latin typeface="Cambria" panose="02040503050406030204" pitchFamily="18" charset="0"/>
              </a:rPr>
              <a:t>ign </a:t>
            </a:r>
            <a:r>
              <a:rPr lang="en-US" sz="2800" b="1" dirty="0">
                <a:latin typeface="Cambria" panose="02040503050406030204" pitchFamily="18" charset="0"/>
              </a:rPr>
              <a:t>a</a:t>
            </a:r>
            <a:r>
              <a:rPr lang="en-US" sz="2800" b="1" dirty="0" smtClean="0">
                <a:latin typeface="Cambria" panose="02040503050406030204" pitchFamily="18" charset="0"/>
              </a:rPr>
              <a:t> Mentor Contract </a:t>
            </a:r>
          </a:p>
          <a:p>
            <a:r>
              <a:rPr lang="en-US" sz="2800" b="1" dirty="0" smtClean="0">
                <a:latin typeface="Cambria" panose="02040503050406030204" pitchFamily="18" charset="0"/>
              </a:rPr>
              <a:t>Be dependable. Adhering </a:t>
            </a:r>
            <a:r>
              <a:rPr lang="en-US" sz="2800" b="1" dirty="0">
                <a:latin typeface="Cambria" panose="02040503050406030204" pitchFamily="18" charset="0"/>
              </a:rPr>
              <a:t>to the schedule is essential.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Be on time!  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Follow the plans</a:t>
            </a:r>
          </a:p>
          <a:p>
            <a:r>
              <a:rPr lang="en-US" sz="2800" b="1" dirty="0" smtClean="0">
                <a:latin typeface="Cambria" panose="02040503050406030204" pitchFamily="18" charset="0"/>
              </a:rPr>
              <a:t>Write comments about </a:t>
            </a:r>
            <a:r>
              <a:rPr lang="en-US" sz="2800" b="1" dirty="0">
                <a:latin typeface="Cambria" panose="02040503050406030204" pitchFamily="18" charset="0"/>
              </a:rPr>
              <a:t>the session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Maintain confidentiality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Maintain </a:t>
            </a:r>
            <a:r>
              <a:rPr lang="en-US" sz="2800" b="1" dirty="0" smtClean="0">
                <a:latin typeface="Cambria" panose="02040503050406030204" pitchFamily="18" charset="0"/>
              </a:rPr>
              <a:t>records: tracking forms, progress report as required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11271" name="Picture 7" descr="istockphoto_5411871-wise-owl-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838" y="2991633"/>
            <a:ext cx="2424295" cy="2139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4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415" y="234863"/>
            <a:ext cx="10018713" cy="1608513"/>
          </a:xfrm>
        </p:spPr>
        <p:txBody>
          <a:bodyPr/>
          <a:lstStyle/>
          <a:p>
            <a:r>
              <a:rPr lang="en-US" b="1" spc="17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</a:t>
            </a:r>
            <a:endParaRPr lang="en-US" b="1" spc="17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1524000"/>
            <a:ext cx="10018713" cy="306493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Lesson Plan for each </a:t>
            </a:r>
            <a:r>
              <a:rPr lang="en-US" sz="2800" b="1" dirty="0" smtClean="0">
                <a:latin typeface="Cambria" panose="02040503050406030204" pitchFamily="18" charset="0"/>
              </a:rPr>
              <a:t>mentoring session = “What to do?”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688975" indent="-350838">
              <a:buSzPct val="126000"/>
              <a:buFont typeface="Wingdings" pitchFamily="2" charset="2"/>
              <a:buChar char="Ø"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r>
              <a:rPr lang="en-US" sz="2800" b="1" dirty="0" smtClean="0">
                <a:latin typeface="Cambria" panose="02040503050406030204" pitchFamily="18" charset="0"/>
              </a:rPr>
              <a:t>Created </a:t>
            </a:r>
            <a:r>
              <a:rPr lang="en-US" sz="2800" b="1" dirty="0">
                <a:latin typeface="Cambria" panose="02040503050406030204" pitchFamily="18" charset="0"/>
              </a:rPr>
              <a:t>by </a:t>
            </a:r>
            <a:r>
              <a:rPr lang="en-US" sz="2800" b="1" dirty="0" smtClean="0">
                <a:latin typeface="Cambria" panose="02040503050406030204" pitchFamily="18" charset="0"/>
              </a:rPr>
              <a:t>the Coordinator </a:t>
            </a:r>
          </a:p>
          <a:p>
            <a:pPr marL="688975" indent="-350838">
              <a:buSzPct val="126000"/>
              <a:buFont typeface="Wingdings" pitchFamily="2" charset="2"/>
              <a:buChar char="Ø"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r>
              <a:rPr lang="en-US" sz="2800" b="1" dirty="0" smtClean="0">
                <a:latin typeface="Cambria" panose="02040503050406030204" pitchFamily="18" charset="0"/>
              </a:rPr>
              <a:t>Followed </a:t>
            </a:r>
            <a:r>
              <a:rPr lang="en-US" sz="2800" b="1" dirty="0">
                <a:latin typeface="Cambria" panose="02040503050406030204" pitchFamily="18" charset="0"/>
              </a:rPr>
              <a:t>by </a:t>
            </a:r>
            <a:r>
              <a:rPr lang="en-US" sz="2800" b="1" dirty="0" smtClean="0">
                <a:latin typeface="Cambria" panose="02040503050406030204" pitchFamily="18" charset="0"/>
              </a:rPr>
              <a:t>the Mentor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688975" indent="-350838">
              <a:buSzPct val="126000"/>
              <a:buFont typeface="Wingdings" pitchFamily="2" charset="2"/>
              <a:buChar char="Ø"/>
            </a:pPr>
            <a:r>
              <a:rPr lang="en-US" sz="2800" b="1" dirty="0" smtClean="0">
                <a:latin typeface="Cambria" panose="02040503050406030204" pitchFamily="18" charset="0"/>
              </a:rPr>
              <a:t>    Mentor records </a:t>
            </a:r>
            <a:r>
              <a:rPr lang="en-US" sz="2800" b="1" dirty="0">
                <a:latin typeface="Cambria" panose="02040503050406030204" pitchFamily="18" charset="0"/>
              </a:rPr>
              <a:t>comments</a:t>
            </a:r>
          </a:p>
        </p:txBody>
      </p:sp>
      <p:pic>
        <p:nvPicPr>
          <p:cNvPr id="30727" name="Picture 7" descr="SuperStock_1799R-23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3217" y="4242149"/>
            <a:ext cx="3333750" cy="221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415" y="435280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YOU?</a:t>
            </a:r>
            <a:b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Questions for the Mentor &amp; Mentee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5779" y="2424945"/>
            <a:ext cx="10555984" cy="3810827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Initial week’s </a:t>
            </a:r>
            <a:r>
              <a:rPr lang="en-US" sz="2800" b="1" dirty="0" smtClean="0">
                <a:latin typeface="Cambria" panose="02040503050406030204" pitchFamily="18" charset="0"/>
              </a:rPr>
              <a:t>activities (every time a new mentor or student is added)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Building </a:t>
            </a:r>
            <a:r>
              <a:rPr lang="en-US" sz="2800" b="1" dirty="0" smtClean="0">
                <a:latin typeface="Cambria" panose="02040503050406030204" pitchFamily="18" charset="0"/>
              </a:rPr>
              <a:t>relationships between the Mentor and the Student</a:t>
            </a:r>
            <a:endParaRPr lang="en-US" sz="2800" b="1" dirty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Sharing </a:t>
            </a:r>
            <a:r>
              <a:rPr lang="en-US" sz="2800" b="1" dirty="0" smtClean="0">
                <a:latin typeface="Cambria" panose="02040503050406030204" pitchFamily="18" charset="0"/>
              </a:rPr>
              <a:t>interests and learning more about each other</a:t>
            </a:r>
            <a:endParaRPr lang="en-US" sz="2800" b="1" dirty="0">
              <a:latin typeface="Cambria" panose="02040503050406030204" pitchFamily="18" charset="0"/>
            </a:endParaRPr>
          </a:p>
          <a:p>
            <a:pPr lvl="1">
              <a:buClr>
                <a:srgbClr val="BC1C1C">
                  <a:lumMod val="75000"/>
                </a:srgbClr>
              </a:buClr>
              <a:buNone/>
            </a:pP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1">
              <a:buClr>
                <a:srgbClr val="BC1C1C">
                  <a:lumMod val="75000"/>
                </a:srgbClr>
              </a:buClr>
              <a:buNone/>
            </a:pPr>
            <a:r>
              <a:rPr lang="en-US" sz="2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Examples</a:t>
            </a:r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</a:p>
          <a:p>
            <a:pPr lvl="1">
              <a:buClr>
                <a:srgbClr val="BC1C1C">
                  <a:lumMod val="75000"/>
                </a:srgbClr>
              </a:buClr>
              <a:buNone/>
            </a:pPr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•	What is your favorite game to play?</a:t>
            </a:r>
          </a:p>
          <a:p>
            <a:pPr lvl="1">
              <a:buClr>
                <a:srgbClr val="BC1C1C">
                  <a:lumMod val="75000"/>
                </a:srgbClr>
              </a:buClr>
              <a:buNone/>
            </a:pPr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•	If you could be any type of sandwich what would you be and why?</a:t>
            </a:r>
          </a:p>
          <a:p>
            <a:pPr lvl="1">
              <a:buClr>
                <a:srgbClr val="BC1C1C">
                  <a:lumMod val="75000"/>
                </a:srgbClr>
              </a:buClr>
              <a:buNone/>
            </a:pPr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•	What is your favorite thing to do outside?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6837" y="335071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b="1" dirty="0" smtClean="0">
                <a:solidFill>
                  <a:srgbClr val="00CC99"/>
                </a:solidFill>
              </a:rPr>
              <a:t/>
            </a:r>
            <a:br>
              <a:rPr lang="en-US" b="1" dirty="0" smtClean="0">
                <a:solidFill>
                  <a:srgbClr val="00CC99"/>
                </a:solidFill>
              </a:rPr>
            </a:br>
            <a:endParaRPr lang="en-US" b="1" dirty="0">
              <a:solidFill>
                <a:srgbClr val="00CC9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6133" y="1871056"/>
            <a:ext cx="6993467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latin typeface="Cambria" panose="02040503050406030204" pitchFamily="18" charset="0"/>
              </a:rPr>
              <a:t>Completion of FLUENCY work </a:t>
            </a:r>
            <a:endParaRPr lang="en-US" sz="2800" b="1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 (</a:t>
            </a:r>
            <a:r>
              <a:rPr lang="en-US" sz="2800" b="1" dirty="0">
                <a:latin typeface="Cambria" panose="02040503050406030204" pitchFamily="18" charset="0"/>
              </a:rPr>
              <a:t>cold, warm, hot</a:t>
            </a:r>
            <a:r>
              <a:rPr lang="en-US" sz="2800" b="1" dirty="0" smtClean="0">
                <a:latin typeface="Cambria" panose="020405030504060302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Completing Graphic Organizer</a:t>
            </a:r>
            <a:endParaRPr lang="en-US" sz="28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Cambria" panose="02040503050406030204" pitchFamily="18" charset="0"/>
              </a:rPr>
              <a:t>Motivation and tracking of progress </a:t>
            </a:r>
            <a:r>
              <a:rPr lang="en-US" sz="2800" b="1" dirty="0" smtClean="0">
                <a:latin typeface="Cambria" panose="02040503050406030204" pitchFamily="18" charset="0"/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 (</a:t>
            </a:r>
            <a:r>
              <a:rPr lang="en-US" sz="2800" b="1" dirty="0">
                <a:latin typeface="Cambria" panose="02040503050406030204" pitchFamily="18" charset="0"/>
              </a:rPr>
              <a:t>stickers, graphs, games)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Demonstration of knowledge of skills through </a:t>
            </a: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the game(s)</a:t>
            </a:r>
            <a:endParaRPr lang="en-US" sz="28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Cambria" panose="02040503050406030204" pitchFamily="18" charset="0"/>
              </a:rPr>
              <a:t>Completion of writing activities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Achievement of </a:t>
            </a:r>
            <a:r>
              <a:rPr lang="en-US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a passing 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score on Comprehension Quick Check</a:t>
            </a:r>
          </a:p>
        </p:txBody>
      </p:sp>
      <p:pic>
        <p:nvPicPr>
          <p:cNvPr id="7173" name="Picture 5" descr="0808a_teacher_weekly_pl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533" y="2074334"/>
            <a:ext cx="3911600" cy="3293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4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1121</TotalTime>
  <Words>992</Words>
  <Application>Microsoft Office PowerPoint</Application>
  <PresentationFormat>Widescreen</PresentationFormat>
  <Paragraphs>179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Corbel</vt:lpstr>
      <vt:lpstr>Symbol</vt:lpstr>
      <vt:lpstr>Times New Roman</vt:lpstr>
      <vt:lpstr>Verdana</vt:lpstr>
      <vt:lpstr>Wingdings</vt:lpstr>
      <vt:lpstr>Parallax</vt:lpstr>
      <vt:lpstr>Learning About the M4RA Mentoring Program</vt:lpstr>
      <vt:lpstr>PowerPoint Presentation</vt:lpstr>
      <vt:lpstr>PowerPoint Presentation</vt:lpstr>
      <vt:lpstr>PowerPoint Presentation</vt:lpstr>
      <vt:lpstr>WHO MENTORS?</vt:lpstr>
      <vt:lpstr>ROLES OF THE MENTOR</vt:lpstr>
      <vt:lpstr>WHAT TO EXPECT</vt:lpstr>
      <vt:lpstr>WHO ARE YOU? Discussion Questions for the Mentor &amp; Mentee</vt:lpstr>
      <vt:lpstr>THE SESSION PLAN </vt:lpstr>
      <vt:lpstr>TYPES OF READING TO EXPECT</vt:lpstr>
      <vt:lpstr>COMPONENTS OF READING</vt:lpstr>
      <vt:lpstr>ALPHABET RECOGNITION </vt:lpstr>
      <vt:lpstr>PHONOLOGICAL AWARENESS</vt:lpstr>
      <vt:lpstr>WORD RECOGNITION</vt:lpstr>
      <vt:lpstr>HIGH FREQUENCY WORDS</vt:lpstr>
      <vt:lpstr>THE IMPORTANCE OF FLUENCY</vt:lpstr>
      <vt:lpstr>COMPREHENSION</vt:lpstr>
      <vt:lpstr>Let’s make books!</vt:lpstr>
      <vt:lpstr>LET’S LOOK AT THE FOLDER</vt:lpstr>
      <vt:lpstr>WHAT TO EXPECT:  FLUENCY</vt:lpstr>
      <vt:lpstr>LET’S PRACTICE: FLUENCY</vt:lpstr>
      <vt:lpstr>PowerPoint Presentation</vt:lpstr>
      <vt:lpstr>LET’S PRACTICE:   Fluency &amp; Comprehension Activities</vt:lpstr>
      <vt:lpstr>LET’S PRACTICE: ALPHABET RECOGNITION </vt:lpstr>
      <vt:lpstr>QUESTIONS and 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Our Mentoring Program</dc:title>
  <dc:creator>OCECD</dc:creator>
  <cp:lastModifiedBy>OCECD</cp:lastModifiedBy>
  <cp:revision>231</cp:revision>
  <dcterms:created xsi:type="dcterms:W3CDTF">2014-07-23T17:44:41Z</dcterms:created>
  <dcterms:modified xsi:type="dcterms:W3CDTF">2015-01-28T20:18:04Z</dcterms:modified>
</cp:coreProperties>
</file>