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290" r:id="rId3"/>
    <p:sldId id="293" r:id="rId4"/>
    <p:sldId id="257" r:id="rId5"/>
    <p:sldId id="259" r:id="rId6"/>
    <p:sldId id="264" r:id="rId7"/>
    <p:sldId id="265" r:id="rId8"/>
    <p:sldId id="266" r:id="rId9"/>
    <p:sldId id="269" r:id="rId10"/>
    <p:sldId id="267" r:id="rId11"/>
    <p:sldId id="270" r:id="rId12"/>
    <p:sldId id="272" r:id="rId13"/>
    <p:sldId id="273" r:id="rId14"/>
    <p:sldId id="276" r:id="rId15"/>
    <p:sldId id="277" r:id="rId16"/>
    <p:sldId id="278" r:id="rId17"/>
    <p:sldId id="279" r:id="rId18"/>
    <p:sldId id="286" r:id="rId19"/>
    <p:sldId id="287" r:id="rId20"/>
    <p:sldId id="268" r:id="rId21"/>
    <p:sldId id="292" r:id="rId22"/>
    <p:sldId id="280" r:id="rId23"/>
    <p:sldId id="281" r:id="rId24"/>
    <p:sldId id="285" r:id="rId25"/>
    <p:sldId id="283" r:id="rId26"/>
    <p:sldId id="289" r:id="rId27"/>
    <p:sldId id="28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58" d="100"/>
          <a:sy n="58" d="100"/>
        </p:scale>
        <p:origin x="70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B85B3-E668-4F2C-86FA-965937E3717F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4B465-2082-4DC1-94F7-C89189189D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36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14A127-CD1D-4FCA-8B4E-91701714530A}" type="slidenum">
              <a:rPr lang="en-US"/>
              <a:pPr/>
              <a:t>5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22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3501F8-3F3A-4802-B752-5F8ABB3315B7}" type="slidenum">
              <a:rPr lang="en-US"/>
              <a:pPr/>
              <a:t>14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98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25CFA5-50DC-4686-8C51-FD9746AFA452}" type="slidenum">
              <a:rPr lang="en-US"/>
              <a:pPr/>
              <a:t>17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Frequently Asked Questions Page 36 Project MORE notebook</a:t>
            </a:r>
          </a:p>
        </p:txBody>
      </p:sp>
    </p:spTree>
    <p:extLst>
      <p:ext uri="{BB962C8B-B14F-4D97-AF65-F5344CB8AC3E}">
        <p14:creationId xmlns:p14="http://schemas.microsoft.com/office/powerpoint/2010/main" val="83390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21BD80-ADB5-4016-8833-150B38F22F1F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Tips for Teaching</a:t>
            </a:r>
          </a:p>
          <a:p>
            <a:r>
              <a:rPr lang="en-US"/>
              <a:t>Mentoring Reminders bookmark</a:t>
            </a:r>
          </a:p>
        </p:txBody>
      </p:sp>
    </p:spTree>
    <p:extLst>
      <p:ext uri="{BB962C8B-B14F-4D97-AF65-F5344CB8AC3E}">
        <p14:creationId xmlns:p14="http://schemas.microsoft.com/office/powerpoint/2010/main" val="1699533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D468E4-8BC9-4B6F-BCDF-850271BDDD7C}" type="slidenum">
              <a:rPr lang="en-US"/>
              <a:pPr/>
              <a:t>20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Walk participants through contents of folder </a:t>
            </a:r>
          </a:p>
        </p:txBody>
      </p:sp>
    </p:spTree>
    <p:extLst>
      <p:ext uri="{BB962C8B-B14F-4D97-AF65-F5344CB8AC3E}">
        <p14:creationId xmlns:p14="http://schemas.microsoft.com/office/powerpoint/2010/main" val="981300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25A30F-EFB9-4AEF-B652-106E0437E533}" type="slidenum">
              <a:rPr lang="en-US"/>
              <a:pPr/>
              <a:t>22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Project MORE notebook page 29</a:t>
            </a:r>
          </a:p>
        </p:txBody>
      </p:sp>
    </p:spTree>
    <p:extLst>
      <p:ext uri="{BB962C8B-B14F-4D97-AF65-F5344CB8AC3E}">
        <p14:creationId xmlns:p14="http://schemas.microsoft.com/office/powerpoint/2010/main" val="1194857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5A79C3-32D3-4ED5-88B6-6E7B44A722C8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87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081A1A-DC22-4745-90AA-A8F0A89469A9}" type="slidenum">
              <a:rPr lang="en-US"/>
              <a:pPr/>
              <a:t>6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16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D88FD-5AE9-47DF-91FF-3A32E4AEED53}" type="slidenum">
              <a:rPr lang="en-US"/>
              <a:pPr/>
              <a:t>7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65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7C1A07-C027-4CE4-8159-25B9A62DF20E}" type="slidenum">
              <a:rPr lang="en-US"/>
              <a:pPr/>
              <a:t>8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Review sample lesson plan</a:t>
            </a:r>
          </a:p>
          <a:p>
            <a:r>
              <a:rPr lang="en-US"/>
              <a:t>Show Mentor Comments bookmarks</a:t>
            </a:r>
          </a:p>
        </p:txBody>
      </p:sp>
    </p:spTree>
    <p:extLst>
      <p:ext uri="{BB962C8B-B14F-4D97-AF65-F5344CB8AC3E}">
        <p14:creationId xmlns:p14="http://schemas.microsoft.com/office/powerpoint/2010/main" val="1255226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C333E1-BFEF-4466-9D53-707EF9AFD13D}" type="slidenum">
              <a:rPr lang="en-US"/>
              <a:pPr/>
              <a:t>9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38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30CF6F-33AB-494B-84C1-5E6D83A25E6B}" type="slidenum">
              <a:rPr lang="en-US"/>
              <a:pPr/>
              <a:t>10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12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9B834-50E6-4CB7-97A9-A7DAE3025198}" type="slidenum">
              <a:rPr lang="en-US"/>
              <a:pPr/>
              <a:t>11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07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0DA200-321A-44A5-834A-F22780A7E119}" type="slidenum">
              <a:rPr lang="en-US"/>
              <a:pPr/>
              <a:t>12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17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9278C6-0E7A-43B5-85C0-7F5360357504}" type="slidenum">
              <a:rPr lang="en-US"/>
              <a:pPr/>
              <a:t>13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78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adinga-z.com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0"/>
            <a:ext cx="8652932" cy="2590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Learning About the M4RA Mentoring Program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89333" y="5892799"/>
            <a:ext cx="3984622" cy="643467"/>
          </a:xfrm>
        </p:spPr>
        <p:txBody>
          <a:bodyPr/>
          <a:lstStyle/>
          <a:p>
            <a:r>
              <a:rPr lang="en-US" dirty="0" smtClean="0"/>
              <a:t>1.30.15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267" y="2705099"/>
            <a:ext cx="4296834" cy="400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96837" y="335071"/>
            <a:ext cx="10018713" cy="1752599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  <a:r>
              <a:rPr lang="en-US" b="1" dirty="0" smtClean="0">
                <a:solidFill>
                  <a:srgbClr val="00CC99"/>
                </a:solidFill>
              </a:rPr>
              <a:t/>
            </a:r>
            <a:br>
              <a:rPr lang="en-US" b="1" dirty="0" smtClean="0">
                <a:solidFill>
                  <a:srgbClr val="00CC99"/>
                </a:solidFill>
              </a:rPr>
            </a:br>
            <a:endParaRPr lang="en-US" b="1" dirty="0">
              <a:solidFill>
                <a:srgbClr val="00CC99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6133" y="1871056"/>
            <a:ext cx="6993467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latin typeface="Cambria" panose="02040503050406030204" pitchFamily="18" charset="0"/>
              </a:rPr>
              <a:t>Completion of FLUENCY work </a:t>
            </a:r>
            <a:endParaRPr lang="en-US" sz="2800" b="1" dirty="0" smtClean="0">
              <a:latin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800" b="1" dirty="0">
                <a:latin typeface="Cambria" panose="02040503050406030204" pitchFamily="18" charset="0"/>
              </a:rPr>
              <a:t> </a:t>
            </a:r>
            <a:r>
              <a:rPr lang="en-US" sz="2800" b="1" dirty="0" smtClean="0">
                <a:latin typeface="Cambria" panose="02040503050406030204" pitchFamily="18" charset="0"/>
              </a:rPr>
              <a:t>    (</a:t>
            </a:r>
            <a:r>
              <a:rPr lang="en-US" sz="2800" b="1" dirty="0">
                <a:latin typeface="Cambria" panose="02040503050406030204" pitchFamily="18" charset="0"/>
              </a:rPr>
              <a:t>cold, warm, hot</a:t>
            </a:r>
            <a:r>
              <a:rPr lang="en-US" sz="2800" b="1" dirty="0" smtClean="0">
                <a:latin typeface="Cambria" panose="02040503050406030204" pitchFamily="18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Completing Graphic Organizer</a:t>
            </a:r>
            <a:endParaRPr lang="en-US" sz="2800" b="1" dirty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latin typeface="Cambria" panose="02040503050406030204" pitchFamily="18" charset="0"/>
              </a:rPr>
              <a:t>Motivation and tracking of progress </a:t>
            </a:r>
            <a:r>
              <a:rPr lang="en-US" sz="2800" b="1" dirty="0" smtClean="0">
                <a:latin typeface="Cambria" panose="02040503050406030204" pitchFamily="18" charset="0"/>
              </a:rPr>
              <a:t>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b="1" dirty="0">
                <a:latin typeface="Cambria" panose="02040503050406030204" pitchFamily="18" charset="0"/>
              </a:rPr>
              <a:t> </a:t>
            </a:r>
            <a:r>
              <a:rPr lang="en-US" sz="2800" b="1" dirty="0" smtClean="0">
                <a:latin typeface="Cambria" panose="02040503050406030204" pitchFamily="18" charset="0"/>
              </a:rPr>
              <a:t>    (</a:t>
            </a:r>
            <a:r>
              <a:rPr lang="en-US" sz="2800" b="1" dirty="0">
                <a:latin typeface="Cambria" panose="02040503050406030204" pitchFamily="18" charset="0"/>
              </a:rPr>
              <a:t>stickers, graphs, games)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Demonstration of knowledge of skills through </a:t>
            </a:r>
            <a:r>
              <a:rPr lang="en-US" sz="28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the game(s)</a:t>
            </a:r>
            <a:endParaRPr lang="en-US" sz="2800" b="1" dirty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latin typeface="Cambria" panose="02040503050406030204" pitchFamily="18" charset="0"/>
              </a:rPr>
              <a:t>Completion of writing activities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Achievement of </a:t>
            </a:r>
            <a:r>
              <a:rPr lang="en-US" sz="28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a passing 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score on Comprehension Quick Check</a:t>
            </a:r>
          </a:p>
        </p:txBody>
      </p:sp>
      <p:pic>
        <p:nvPicPr>
          <p:cNvPr id="7173" name="Picture 5" descr="0808a_teacher_weekly_pl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533" y="2074334"/>
            <a:ext cx="3911600" cy="3293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545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4311" y="410228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READING TO EXPECT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4310" y="1581143"/>
            <a:ext cx="10018713" cy="27432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Read </a:t>
            </a:r>
            <a:r>
              <a:rPr lang="en-US" sz="2800" b="1" dirty="0" smtClean="0">
                <a:latin typeface="Cambria" panose="02040503050406030204" pitchFamily="18" charset="0"/>
              </a:rPr>
              <a:t>Aloud: Mentor reads the story first</a:t>
            </a:r>
          </a:p>
          <a:p>
            <a:r>
              <a:rPr lang="en-US" sz="2800" b="1" dirty="0" smtClean="0">
                <a:latin typeface="Cambria" panose="02040503050406030204" pitchFamily="18" charset="0"/>
              </a:rPr>
              <a:t>Shared Reading: Taking turns</a:t>
            </a:r>
            <a:endParaRPr lang="en-US" sz="2800" b="1" dirty="0">
              <a:latin typeface="Cambria" panose="02040503050406030204" pitchFamily="18" charset="0"/>
            </a:endParaRPr>
          </a:p>
          <a:p>
            <a:r>
              <a:rPr lang="en-US" sz="2800" b="1" dirty="0">
                <a:latin typeface="Cambria" panose="02040503050406030204" pitchFamily="18" charset="0"/>
              </a:rPr>
              <a:t>Guided </a:t>
            </a:r>
            <a:r>
              <a:rPr lang="en-US" sz="2800" b="1" dirty="0" smtClean="0">
                <a:latin typeface="Cambria" panose="02040503050406030204" pitchFamily="18" charset="0"/>
              </a:rPr>
              <a:t>Reading: Listening </a:t>
            </a:r>
            <a:r>
              <a:rPr lang="en-US" sz="2800" b="1" dirty="0">
                <a:latin typeface="Cambria" panose="02040503050406030204" pitchFamily="18" charset="0"/>
              </a:rPr>
              <a:t>to student read</a:t>
            </a:r>
          </a:p>
        </p:txBody>
      </p:sp>
      <p:pic>
        <p:nvPicPr>
          <p:cNvPr id="12293" name="Picture 5" descr="DSC_0013"/>
          <p:cNvPicPr>
            <a:picLocks noChangeAspect="1" noChangeArrowheads="1"/>
          </p:cNvPicPr>
          <p:nvPr/>
        </p:nvPicPr>
        <p:blipFill>
          <a:blip r:embed="rId3" cstate="print"/>
          <a:srcRect l="16667" t="18799" r="15334" b="4010"/>
          <a:stretch>
            <a:fillRect/>
          </a:stretch>
        </p:blipFill>
        <p:spPr bwMode="auto">
          <a:xfrm>
            <a:off x="7515616" y="4324343"/>
            <a:ext cx="2938864" cy="2218530"/>
          </a:xfrm>
          <a:prstGeom prst="rect">
            <a:avLst/>
          </a:prstGeom>
          <a:noFill/>
          <a:ln w="34925">
            <a:solidFill>
              <a:srgbClr val="FF006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079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34415" y="0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 OF READING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04374" y="1753644"/>
            <a:ext cx="9411176" cy="4359058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Alphabet Recognition</a:t>
            </a:r>
          </a:p>
          <a:p>
            <a:r>
              <a:rPr lang="en-US" sz="2800" b="1" dirty="0">
                <a:latin typeface="Cambria" panose="02040503050406030204" pitchFamily="18" charset="0"/>
              </a:rPr>
              <a:t>Phonological Awareness</a:t>
            </a:r>
          </a:p>
          <a:p>
            <a:r>
              <a:rPr lang="en-US" sz="2800" b="1" dirty="0">
                <a:latin typeface="Cambria" panose="02040503050406030204" pitchFamily="18" charset="0"/>
              </a:rPr>
              <a:t>Word Recognition</a:t>
            </a:r>
          </a:p>
          <a:p>
            <a:r>
              <a:rPr lang="en-US" sz="2800" b="1" dirty="0">
                <a:latin typeface="Cambria" panose="02040503050406030204" pitchFamily="18" charset="0"/>
              </a:rPr>
              <a:t>High Frequency Words</a:t>
            </a:r>
          </a:p>
          <a:p>
            <a:r>
              <a:rPr lang="en-US" sz="2800" b="1" dirty="0">
                <a:latin typeface="Cambria" panose="02040503050406030204" pitchFamily="18" charset="0"/>
              </a:rPr>
              <a:t>Fluency</a:t>
            </a:r>
          </a:p>
          <a:p>
            <a:r>
              <a:rPr lang="en-US" sz="2800" b="1" dirty="0">
                <a:latin typeface="Cambria" panose="02040503050406030204" pitchFamily="18" charset="0"/>
              </a:rPr>
              <a:t>Comprehension Questioning</a:t>
            </a:r>
          </a:p>
          <a:p>
            <a:r>
              <a:rPr lang="en-US" sz="2800" b="1" dirty="0">
                <a:latin typeface="Cambria" panose="02040503050406030204" pitchFamily="18" charset="0"/>
              </a:rPr>
              <a:t>Comprehension  </a:t>
            </a:r>
            <a:r>
              <a:rPr lang="en-US" sz="2800" b="1" dirty="0" smtClean="0">
                <a:latin typeface="Cambria" panose="02040503050406030204" pitchFamily="18" charset="0"/>
              </a:rPr>
              <a:t>Strategies</a:t>
            </a:r>
          </a:p>
          <a:p>
            <a:pPr marL="0" indent="0">
              <a:buNone/>
            </a:pPr>
            <a:r>
              <a:rPr lang="en-US" sz="2200" b="1" i="1" dirty="0" smtClean="0">
                <a:latin typeface="Cambria" panose="02040503050406030204" pitchFamily="18" charset="0"/>
              </a:rPr>
              <a:t>       See Readinga-z.com “Tips for Teaching”</a:t>
            </a:r>
            <a:endParaRPr lang="en-US" sz="2200" b="1" i="1" dirty="0">
              <a:latin typeface="Cambria" panose="02040503050406030204" pitchFamily="18" charset="0"/>
            </a:endParaRPr>
          </a:p>
        </p:txBody>
      </p:sp>
      <p:pic>
        <p:nvPicPr>
          <p:cNvPr id="20485" name="Picture 5" descr="readingDM2811_468x3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7758" y="3210250"/>
            <a:ext cx="3295650" cy="24431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970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4310" y="268789"/>
            <a:ext cx="10018713" cy="1343197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ALPHABET RECOGNITION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3412" y="1512917"/>
            <a:ext cx="9696966" cy="247036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Alphabet assessments will determine a </a:t>
            </a:r>
            <a:r>
              <a:rPr lang="en-US" sz="2800" b="1" dirty="0" smtClean="0">
                <a:latin typeface="Cambria" panose="02040503050406030204" pitchFamily="18" charset="0"/>
              </a:rPr>
              <a:t>student’s </a:t>
            </a:r>
            <a:r>
              <a:rPr lang="en-US" sz="2800" b="1" dirty="0">
                <a:latin typeface="Cambria" panose="02040503050406030204" pitchFamily="18" charset="0"/>
              </a:rPr>
              <a:t>ability in alphabet </a:t>
            </a:r>
            <a:r>
              <a:rPr lang="en-US" sz="2800" b="1" dirty="0" smtClean="0">
                <a:latin typeface="Cambria" panose="02040503050406030204" pitchFamily="18" charset="0"/>
              </a:rPr>
              <a:t>letter recognition</a:t>
            </a:r>
            <a:endParaRPr lang="en-US" sz="2800" b="1" dirty="0">
              <a:latin typeface="Cambria" panose="02040503050406030204" pitchFamily="18" charset="0"/>
            </a:endParaRPr>
          </a:p>
          <a:p>
            <a:r>
              <a:rPr lang="en-US" sz="2800" b="1" dirty="0">
                <a:latin typeface="Cambria" panose="02040503050406030204" pitchFamily="18" charset="0"/>
              </a:rPr>
              <a:t>Practice identifying and writing upper and lower case letters</a:t>
            </a:r>
          </a:p>
        </p:txBody>
      </p:sp>
      <p:pic>
        <p:nvPicPr>
          <p:cNvPr id="24581" name="Picture 5" descr="abc_blo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940" y="3645813"/>
            <a:ext cx="2814266" cy="2723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887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59259" y="282406"/>
            <a:ext cx="10018713" cy="1280159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PHONOLOGICAL AWARENESS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3999" y="1371601"/>
            <a:ext cx="89227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Cambria" panose="02040503050406030204" pitchFamily="18" charset="0"/>
              </a:rPr>
              <a:t>Phonemic awareness </a:t>
            </a:r>
            <a:r>
              <a:rPr lang="en-US" sz="2800" b="1" dirty="0" smtClean="0">
                <a:latin typeface="Cambria" panose="02040503050406030204" pitchFamily="18" charset="0"/>
              </a:rPr>
              <a:t>assessments will determine a</a:t>
            </a:r>
            <a:r>
              <a:rPr lang="en-US" sz="2800" b="1" dirty="0">
                <a:latin typeface="Cambria" panose="02040503050406030204" pitchFamily="18" charset="0"/>
              </a:rPr>
              <a:t> </a:t>
            </a:r>
            <a:r>
              <a:rPr lang="en-US" sz="2800" b="1" dirty="0" smtClean="0">
                <a:latin typeface="Cambria" panose="02040503050406030204" pitchFamily="18" charset="0"/>
              </a:rPr>
              <a:t>student’s </a:t>
            </a:r>
            <a:r>
              <a:rPr lang="en-US" sz="2800" b="1" dirty="0">
                <a:latin typeface="Cambria" panose="02040503050406030204" pitchFamily="18" charset="0"/>
              </a:rPr>
              <a:t>ability to </a:t>
            </a:r>
            <a:r>
              <a:rPr lang="en-US" sz="2800" b="1" dirty="0" smtClean="0">
                <a:latin typeface="Cambria" panose="02040503050406030204" pitchFamily="18" charset="0"/>
              </a:rPr>
              <a:t>hear sounds</a:t>
            </a:r>
            <a:endParaRPr lang="en-US" sz="2800" b="1" dirty="0">
              <a:latin typeface="Cambria" panose="02040503050406030204" pitchFamily="18" charset="0"/>
            </a:endParaRPr>
          </a:p>
          <a:p>
            <a:pPr marL="739775" indent="400050"/>
            <a:r>
              <a:rPr lang="en-US" sz="2800" b="1" dirty="0" smtClean="0">
                <a:latin typeface="Cambria" panose="02040503050406030204" pitchFamily="18" charset="0"/>
              </a:rPr>
              <a:t>Rhyme</a:t>
            </a:r>
            <a:endParaRPr lang="en-US" sz="2800" b="1" dirty="0">
              <a:latin typeface="Cambria" panose="02040503050406030204" pitchFamily="18" charset="0"/>
            </a:endParaRPr>
          </a:p>
          <a:p>
            <a:pPr marL="739775" indent="400050"/>
            <a:r>
              <a:rPr lang="en-US" sz="2800" b="1" dirty="0" smtClean="0">
                <a:latin typeface="Cambria" panose="02040503050406030204" pitchFamily="18" charset="0"/>
              </a:rPr>
              <a:t>Isolating </a:t>
            </a:r>
            <a:r>
              <a:rPr lang="en-US" sz="2800" b="1" dirty="0">
                <a:latin typeface="Cambria" panose="02040503050406030204" pitchFamily="18" charset="0"/>
              </a:rPr>
              <a:t>and categorizing sounds</a:t>
            </a:r>
          </a:p>
          <a:p>
            <a:pPr marL="739775" indent="400050"/>
            <a:r>
              <a:rPr lang="en-US" sz="2800" b="1" dirty="0" smtClean="0">
                <a:latin typeface="Cambria" panose="02040503050406030204" pitchFamily="18" charset="0"/>
              </a:rPr>
              <a:t>Blending </a:t>
            </a:r>
            <a:r>
              <a:rPr lang="en-US" sz="2800" b="1" dirty="0">
                <a:latin typeface="Cambria" panose="02040503050406030204" pitchFamily="18" charset="0"/>
              </a:rPr>
              <a:t>and segmenting syllables 	</a:t>
            </a:r>
            <a:endParaRPr lang="en-US" sz="2800" b="1" dirty="0" smtClean="0">
              <a:latin typeface="Cambria" panose="02040503050406030204" pitchFamily="18" charset="0"/>
            </a:endParaRPr>
          </a:p>
          <a:p>
            <a:pPr marL="739775" indent="400050">
              <a:buNone/>
            </a:pPr>
            <a:r>
              <a:rPr lang="en-US" sz="2800" b="1" dirty="0">
                <a:latin typeface="Cambria" panose="02040503050406030204" pitchFamily="18" charset="0"/>
              </a:rPr>
              <a:t> </a:t>
            </a:r>
            <a:r>
              <a:rPr lang="en-US" sz="2800" b="1" dirty="0" smtClean="0">
                <a:latin typeface="Cambria" panose="02040503050406030204" pitchFamily="18" charset="0"/>
              </a:rPr>
              <a:t>and </a:t>
            </a:r>
            <a:r>
              <a:rPr lang="en-US" sz="2800" b="1" dirty="0">
                <a:latin typeface="Cambria" panose="02040503050406030204" pitchFamily="18" charset="0"/>
              </a:rPr>
              <a:t>sounds</a:t>
            </a:r>
          </a:p>
          <a:p>
            <a:pPr marL="739775" indent="400050"/>
            <a:r>
              <a:rPr lang="en-US" sz="2800" b="1" dirty="0" smtClean="0">
                <a:latin typeface="Cambria" panose="02040503050406030204" pitchFamily="18" charset="0"/>
              </a:rPr>
              <a:t>Manipulating </a:t>
            </a:r>
            <a:r>
              <a:rPr lang="en-US" sz="2800" b="1" dirty="0">
                <a:latin typeface="Cambria" panose="02040503050406030204" pitchFamily="18" charset="0"/>
              </a:rPr>
              <a:t>phonemes (sounds)	</a:t>
            </a:r>
            <a:r>
              <a:rPr lang="en-US" sz="2800" dirty="0"/>
              <a:t>	</a:t>
            </a:r>
          </a:p>
        </p:txBody>
      </p:sp>
      <p:pic>
        <p:nvPicPr>
          <p:cNvPr id="25605" name="Picture 5" descr="jolly-phoni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0247" y="3687764"/>
            <a:ext cx="2117725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198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4415" y="225468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 RECOGNITION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4310" y="2044931"/>
            <a:ext cx="10018713" cy="3125585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Sound out the word</a:t>
            </a:r>
          </a:p>
          <a:p>
            <a:r>
              <a:rPr lang="en-US" sz="2800" b="1" dirty="0">
                <a:latin typeface="Cambria" panose="02040503050406030204" pitchFamily="18" charset="0"/>
              </a:rPr>
              <a:t>Use picture clues</a:t>
            </a:r>
          </a:p>
          <a:p>
            <a:r>
              <a:rPr lang="en-US" sz="2800" b="1" dirty="0">
                <a:latin typeface="Cambria" panose="02040503050406030204" pitchFamily="18" charset="0"/>
              </a:rPr>
              <a:t>Look for word chunks</a:t>
            </a:r>
          </a:p>
          <a:p>
            <a:r>
              <a:rPr lang="en-US" sz="2800" b="1" dirty="0">
                <a:latin typeface="Cambria" panose="02040503050406030204" pitchFamily="18" charset="0"/>
              </a:rPr>
              <a:t>Apply common phonics rules</a:t>
            </a:r>
          </a:p>
          <a:p>
            <a:r>
              <a:rPr lang="en-US" sz="2800" b="1" dirty="0">
                <a:latin typeface="Cambria" panose="02040503050406030204" pitchFamily="18" charset="0"/>
              </a:rPr>
              <a:t>Recognize syllable </a:t>
            </a:r>
            <a:r>
              <a:rPr lang="en-US" sz="2800" b="1" dirty="0" smtClean="0">
                <a:latin typeface="Cambria" panose="02040503050406030204" pitchFamily="18" charset="0"/>
              </a:rPr>
              <a:t>patterns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pic>
        <p:nvPicPr>
          <p:cNvPr id="26629" name="Picture 5" descr="flickr-wor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8799" y="2438399"/>
            <a:ext cx="4594223" cy="3776134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438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0458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FREQUENCY WORDS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1852" y="1155469"/>
            <a:ext cx="9149542" cy="250507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Cambria" panose="02040503050406030204" pitchFamily="18" charset="0"/>
              </a:rPr>
              <a:t>13 words make up 25% of the words we read</a:t>
            </a:r>
          </a:p>
          <a:p>
            <a:r>
              <a:rPr lang="en-US" sz="2800" b="1" dirty="0">
                <a:solidFill>
                  <a:srgbClr val="0066FF"/>
                </a:solidFill>
                <a:latin typeface="Cambria" panose="02040503050406030204" pitchFamily="18" charset="0"/>
              </a:rPr>
              <a:t>100 words make up 50% </a:t>
            </a:r>
            <a:r>
              <a:rPr lang="en-US" sz="2800" b="1" dirty="0" smtClean="0">
                <a:solidFill>
                  <a:srgbClr val="0066FF"/>
                </a:solidFill>
                <a:latin typeface="Cambria" panose="02040503050406030204" pitchFamily="18" charset="0"/>
              </a:rPr>
              <a:t>of </a:t>
            </a:r>
            <a:r>
              <a:rPr lang="en-US" sz="2800" b="1" dirty="0">
                <a:solidFill>
                  <a:srgbClr val="0066FF"/>
                </a:solidFill>
                <a:latin typeface="Cambria" panose="02040503050406030204" pitchFamily="18" charset="0"/>
              </a:rPr>
              <a:t>words we read</a:t>
            </a:r>
          </a:p>
          <a:p>
            <a:r>
              <a:rPr lang="en-US" sz="2800" b="1" dirty="0">
                <a:solidFill>
                  <a:srgbClr val="00CC99"/>
                </a:solidFill>
                <a:latin typeface="Cambria" panose="02040503050406030204" pitchFamily="18" charset="0"/>
              </a:rPr>
              <a:t>Students need to be able to recognize these words automatically without sounding them out in order to be fluent</a:t>
            </a:r>
          </a:p>
        </p:txBody>
      </p:sp>
      <p:pic>
        <p:nvPicPr>
          <p:cNvPr id="27653" name="Picture 5" descr="ImagesHigh%20Frequency%20Word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5600" y="3488267"/>
            <a:ext cx="4199467" cy="30744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222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48932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IMPORTANCE OF FLUENCY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3067" y="1143001"/>
            <a:ext cx="10684933" cy="33458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Cambria" panose="02040503050406030204" pitchFamily="18" charset="0"/>
              </a:rPr>
              <a:t>Speed -- standard </a:t>
            </a:r>
            <a:r>
              <a:rPr lang="en-US" sz="2800" b="1" dirty="0">
                <a:latin typeface="Cambria" panose="02040503050406030204" pitchFamily="18" charset="0"/>
              </a:rPr>
              <a:t>reading rate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latin typeface="Cambria" panose="02040503050406030204" pitchFamily="18" charset="0"/>
              </a:rPr>
              <a:t>Prosody -- proper </a:t>
            </a:r>
            <a:r>
              <a:rPr lang="en-US" sz="2800" b="1" dirty="0">
                <a:latin typeface="Cambria" panose="02040503050406030204" pitchFamily="18" charset="0"/>
              </a:rPr>
              <a:t>pause and expression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latin typeface="Cambria" panose="02040503050406030204" pitchFamily="18" charset="0"/>
              </a:rPr>
              <a:t>Allows </a:t>
            </a:r>
            <a:r>
              <a:rPr lang="en-US" sz="2800" b="1" dirty="0" smtClean="0">
                <a:latin typeface="Cambria" panose="02040503050406030204" pitchFamily="18" charset="0"/>
              </a:rPr>
              <a:t>students </a:t>
            </a:r>
            <a:r>
              <a:rPr lang="en-US" sz="2800" b="1" dirty="0">
                <a:latin typeface="Cambria" panose="02040503050406030204" pitchFamily="18" charset="0"/>
              </a:rPr>
              <a:t>to focus on getting </a:t>
            </a:r>
            <a:r>
              <a:rPr lang="en-US" sz="2800" b="1" dirty="0" smtClean="0">
                <a:latin typeface="Cambria" panose="02040503050406030204" pitchFamily="18" charset="0"/>
              </a:rPr>
              <a:t>the meaning </a:t>
            </a:r>
            <a:r>
              <a:rPr lang="en-US" sz="2800" b="1" dirty="0">
                <a:latin typeface="Cambria" panose="02040503050406030204" pitchFamily="18" charset="0"/>
              </a:rPr>
              <a:t>from </a:t>
            </a:r>
            <a:r>
              <a:rPr lang="en-US" sz="2800" b="1" dirty="0" smtClean="0">
                <a:latin typeface="Cambria" panose="02040503050406030204" pitchFamily="18" charset="0"/>
              </a:rPr>
              <a:t>text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66"/>
                </a:solidFill>
                <a:latin typeface="Cambria" panose="02040503050406030204" pitchFamily="18" charset="0"/>
              </a:rPr>
              <a:t>Fluent </a:t>
            </a:r>
            <a:r>
              <a:rPr lang="en-US" b="1" dirty="0">
                <a:solidFill>
                  <a:srgbClr val="FF0066"/>
                </a:solidFill>
                <a:latin typeface="Cambria" panose="02040503050406030204" pitchFamily="18" charset="0"/>
              </a:rPr>
              <a:t>readers automatically recognize words accurately and </a:t>
            </a:r>
            <a:r>
              <a:rPr lang="en-US" b="1" dirty="0" smtClean="0">
                <a:solidFill>
                  <a:srgbClr val="FF0066"/>
                </a:solidFill>
                <a:latin typeface="Cambria" panose="02040503050406030204" pitchFamily="18" charset="0"/>
              </a:rPr>
              <a:t>effortlessly</a:t>
            </a:r>
            <a:r>
              <a:rPr lang="en-US" b="1" dirty="0">
                <a:solidFill>
                  <a:srgbClr val="FF0066"/>
                </a:solidFill>
                <a:latin typeface="Cambria" panose="02040503050406030204" pitchFamily="18" charset="0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FF0066"/>
                </a:solidFill>
                <a:latin typeface="Cambria" panose="02040503050406030204" pitchFamily="18" charset="0"/>
              </a:rPr>
              <a:t>Fluent </a:t>
            </a:r>
            <a:r>
              <a:rPr lang="en-US" b="1" dirty="0">
                <a:solidFill>
                  <a:srgbClr val="FF0066"/>
                </a:solidFill>
                <a:latin typeface="Cambria" panose="02040503050406030204" pitchFamily="18" charset="0"/>
              </a:rPr>
              <a:t>readers group words into phrases and chunks as they read </a:t>
            </a:r>
            <a:r>
              <a:rPr lang="en-US" b="1" dirty="0" smtClean="0">
                <a:solidFill>
                  <a:srgbClr val="FF0066"/>
                </a:solidFill>
                <a:latin typeface="Cambria" panose="02040503050406030204" pitchFamily="18" charset="0"/>
              </a:rPr>
              <a:t>with expression </a:t>
            </a:r>
            <a:r>
              <a:rPr lang="en-US" b="1" dirty="0">
                <a:solidFill>
                  <a:srgbClr val="FF0066"/>
                </a:solidFill>
                <a:latin typeface="Cambria" panose="02040503050406030204" pitchFamily="18" charset="0"/>
              </a:rPr>
              <a:t>and fluidity.</a:t>
            </a:r>
          </a:p>
        </p:txBody>
      </p:sp>
      <p:pic>
        <p:nvPicPr>
          <p:cNvPr id="13317" name="Picture 5" descr="adult-child-reading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0307" y="4488873"/>
            <a:ext cx="3770334" cy="2199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297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COMPREHENSION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3999" y="1219201"/>
            <a:ext cx="88225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dirty="0">
                <a:latin typeface="Cambria" panose="02040503050406030204" pitchFamily="18" charset="0"/>
              </a:rPr>
              <a:t>Understanding what is </a:t>
            </a:r>
            <a:r>
              <a:rPr lang="en-US" sz="2800" b="1" dirty="0" smtClean="0">
                <a:latin typeface="Cambria" panose="02040503050406030204" pitchFamily="18" charset="0"/>
              </a:rPr>
              <a:t>read:</a:t>
            </a:r>
            <a:endParaRPr lang="en-US" sz="2800" b="1" dirty="0">
              <a:latin typeface="Cambria" panose="02040503050406030204" pitchFamily="18" charset="0"/>
            </a:endParaRPr>
          </a:p>
          <a:p>
            <a:pPr indent="290513"/>
            <a:r>
              <a:rPr lang="en-US" sz="2800" b="1" dirty="0" smtClean="0">
                <a:latin typeface="Cambria" panose="02040503050406030204" pitchFamily="18" charset="0"/>
              </a:rPr>
              <a:t>Questioning</a:t>
            </a:r>
            <a:endParaRPr lang="en-US" sz="2800" b="1" dirty="0">
              <a:latin typeface="Cambria" panose="02040503050406030204" pitchFamily="18" charset="0"/>
            </a:endParaRPr>
          </a:p>
          <a:p>
            <a:pPr indent="290513"/>
            <a:r>
              <a:rPr lang="en-US" sz="2800" b="1" dirty="0" smtClean="0">
                <a:latin typeface="Cambria" panose="02040503050406030204" pitchFamily="18" charset="0"/>
              </a:rPr>
              <a:t>Predicting</a:t>
            </a:r>
            <a:endParaRPr lang="en-US" sz="2800" b="1" dirty="0">
              <a:latin typeface="Cambria" panose="02040503050406030204" pitchFamily="18" charset="0"/>
            </a:endParaRPr>
          </a:p>
          <a:p>
            <a:pPr indent="290513"/>
            <a:r>
              <a:rPr lang="en-US" sz="2800" b="1" dirty="0" smtClean="0">
                <a:latin typeface="Cambria" panose="02040503050406030204" pitchFamily="18" charset="0"/>
              </a:rPr>
              <a:t>Visualizing</a:t>
            </a:r>
            <a:endParaRPr lang="en-US" sz="2800" b="1" dirty="0">
              <a:latin typeface="Cambria" panose="02040503050406030204" pitchFamily="18" charset="0"/>
            </a:endParaRPr>
          </a:p>
          <a:p>
            <a:pPr indent="290513"/>
            <a:r>
              <a:rPr lang="en-US" sz="2800" b="1" dirty="0" smtClean="0">
                <a:latin typeface="Cambria" panose="02040503050406030204" pitchFamily="18" charset="0"/>
              </a:rPr>
              <a:t>Retelling </a:t>
            </a:r>
            <a:r>
              <a:rPr lang="en-US" sz="2800" b="1" dirty="0">
                <a:latin typeface="Cambria" panose="02040503050406030204" pitchFamily="18" charset="0"/>
              </a:rPr>
              <a:t>and summarizing</a:t>
            </a:r>
          </a:p>
          <a:p>
            <a:pPr indent="290513"/>
            <a:r>
              <a:rPr lang="en-US" sz="2800" b="1" dirty="0" smtClean="0">
                <a:latin typeface="Cambria" panose="02040503050406030204" pitchFamily="18" charset="0"/>
              </a:rPr>
              <a:t>Connections </a:t>
            </a:r>
            <a:r>
              <a:rPr lang="en-US" sz="2800" b="1" dirty="0">
                <a:latin typeface="Cambria" panose="02040503050406030204" pitchFamily="18" charset="0"/>
              </a:rPr>
              <a:t>to life, other </a:t>
            </a:r>
            <a:r>
              <a:rPr lang="en-US" sz="2800" b="1" dirty="0" smtClean="0">
                <a:latin typeface="Cambria" panose="02040503050406030204" pitchFamily="18" charset="0"/>
              </a:rPr>
              <a:t>texts</a:t>
            </a:r>
            <a:r>
              <a:rPr lang="en-US" sz="2800" b="1" dirty="0">
                <a:latin typeface="Cambria" panose="02040503050406030204" pitchFamily="18" charset="0"/>
              </a:rPr>
              <a:t>, </a:t>
            </a:r>
            <a:r>
              <a:rPr lang="en-US" sz="2800" b="1" dirty="0" smtClean="0">
                <a:latin typeface="Cambria" panose="02040503050406030204" pitchFamily="18" charset="0"/>
              </a:rPr>
              <a:t>prior knowledge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068" y="254001"/>
            <a:ext cx="4097866" cy="448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Let’s make books!</a:t>
            </a:r>
            <a:endParaRPr lang="en-US" sz="66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815" y="2061555"/>
            <a:ext cx="10018713" cy="266007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Make Alphabet Book Letter S (vertical)</a:t>
            </a:r>
          </a:p>
          <a:p>
            <a:r>
              <a:rPr lang="en-US" sz="4000" b="1" dirty="0" smtClean="0"/>
              <a:t>Make Ocean Animals Book (horizontal)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04387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876" y="824023"/>
            <a:ext cx="4031087" cy="39550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46618" y="357874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Verdana" panose="020B0604030504040204" pitchFamily="34" charset="0"/>
              </a:rPr>
              <a:t>Offers free </a:t>
            </a:r>
            <a:r>
              <a:rPr lang="en-US" sz="2400" dirty="0" smtClean="0">
                <a:latin typeface="Verdana" panose="020B0604030504040204" pitchFamily="34" charset="0"/>
              </a:rPr>
              <a:t>in-service </a:t>
            </a:r>
            <a:r>
              <a:rPr lang="en-US" sz="2400" dirty="0">
                <a:latin typeface="Verdana" panose="020B0604030504040204" pitchFamily="34" charset="0"/>
              </a:rPr>
              <a:t>trainings for</a:t>
            </a:r>
          </a:p>
          <a:p>
            <a:r>
              <a:rPr lang="en-US" sz="2400" dirty="0">
                <a:latin typeface="Verdana" panose="020B0604030504040204" pitchFamily="34" charset="0"/>
              </a:rPr>
              <a:t>parents and professionals in Ohio</a:t>
            </a:r>
          </a:p>
          <a:p>
            <a:r>
              <a:rPr lang="en-US" sz="2400" dirty="0">
                <a:latin typeface="Verdana" panose="020B0604030504040204" pitchFamily="34" charset="0"/>
              </a:rPr>
              <a:t>on advocacy and educational topics.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846618" y="103328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Verdana" panose="020B0604030504040204" pitchFamily="34" charset="0"/>
              </a:rPr>
              <a:t>Is a statewide, non-profit organization</a:t>
            </a:r>
          </a:p>
          <a:p>
            <a:r>
              <a:rPr lang="en-US" sz="2400" dirty="0">
                <a:latin typeface="Verdana" panose="020B0604030504040204" pitchFamily="34" charset="0"/>
              </a:rPr>
              <a:t>dedicated to advancing the</a:t>
            </a:r>
          </a:p>
          <a:p>
            <a:r>
              <a:rPr lang="en-US" sz="2400" dirty="0">
                <a:latin typeface="Verdana" panose="020B0604030504040204" pitchFamily="34" charset="0"/>
              </a:rPr>
              <a:t>educational interests of children</a:t>
            </a:r>
          </a:p>
          <a:p>
            <a:r>
              <a:rPr lang="en-US" sz="2400" dirty="0">
                <a:latin typeface="Verdana" panose="020B0604030504040204" pitchFamily="34" charset="0"/>
              </a:rPr>
              <a:t>with disabilities since 1972.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4147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6941" y="284968"/>
            <a:ext cx="10018713" cy="1752599"/>
          </a:xfrm>
        </p:spPr>
        <p:txBody>
          <a:bodyPr>
            <a:normAutofit/>
          </a:bodyPr>
          <a:lstStyle/>
          <a:p>
            <a:r>
              <a:rPr lang="en-US" sz="5400" b="1" dirty="0">
                <a:ln w="3175" cmpd="sng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</a:t>
            </a:r>
            <a:r>
              <a:rPr lang="en-US" sz="5400" b="1" dirty="0" smtClean="0">
                <a:ln w="3175" cmpd="sng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</a:t>
            </a:r>
            <a:r>
              <a:rPr lang="en-US" sz="5400" b="1" dirty="0">
                <a:ln w="3175" cmpd="sng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FOLDER</a:t>
            </a:r>
          </a:p>
        </p:txBody>
      </p:sp>
      <p:pic>
        <p:nvPicPr>
          <p:cNvPr id="22534" name="Picture 6" descr="magnifying-glass-and-folder-150x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3255" y="2119218"/>
            <a:ext cx="4859867" cy="391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453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059" y="913013"/>
            <a:ext cx="10018713" cy="5861860"/>
          </a:xfrm>
        </p:spPr>
        <p:txBody>
          <a:bodyPr>
            <a:normAutofit fontScale="40000" lnSpcReduction="20000"/>
          </a:bodyPr>
          <a:lstStyle/>
          <a:p>
            <a:r>
              <a:rPr lang="en-US" sz="7000" b="1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n-US" sz="7000" b="1" dirty="0" smtClean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    </a:t>
            </a:r>
            <a:r>
              <a:rPr lang="en-US" sz="7000" b="1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a. </a:t>
            </a:r>
            <a:r>
              <a:rPr lang="en-US" sz="7000" b="1" dirty="0" smtClean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Cards, game pieces, stickers, etc.</a:t>
            </a:r>
          </a:p>
          <a:p>
            <a:r>
              <a:rPr lang="en-US" sz="7000" b="1" dirty="0" smtClean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     b. Mentor Helps</a:t>
            </a:r>
          </a:p>
          <a:p>
            <a:r>
              <a:rPr lang="en-US" sz="7000" b="1" dirty="0" smtClean="0">
                <a:ln w="3175" cmpd="sng">
                  <a:noFill/>
                </a:ln>
                <a:solidFill>
                  <a:prstClr val="black"/>
                </a:solidFill>
              </a:rPr>
              <a:t>     c. Game </a:t>
            </a:r>
            <a:r>
              <a:rPr lang="en-US" sz="7000" b="1" dirty="0">
                <a:ln w="3175" cmpd="sng">
                  <a:noFill/>
                </a:ln>
                <a:solidFill>
                  <a:prstClr val="black"/>
                </a:solidFill>
              </a:rPr>
              <a:t>Board (www.readinga-z.com</a:t>
            </a:r>
            <a:r>
              <a:rPr lang="en-US" sz="7000" b="1" dirty="0" smtClean="0">
                <a:ln w="3175" cmpd="sng">
                  <a:noFill/>
                </a:ln>
                <a:solidFill>
                  <a:prstClr val="black"/>
                </a:solidFill>
              </a:rPr>
              <a:t>)</a:t>
            </a:r>
            <a:endParaRPr lang="en-US" sz="7000" b="1" dirty="0">
              <a:ln w="3175" cmpd="sng">
                <a:noFill/>
              </a:ln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en-US" sz="7000" b="1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     d</a:t>
            </a:r>
            <a:r>
              <a:rPr lang="en-US" sz="7000" b="1" dirty="0" smtClean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. Progress Report</a:t>
            </a:r>
          </a:p>
          <a:p>
            <a:r>
              <a:rPr lang="en-US" sz="7000" b="1" dirty="0" smtClean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     e. Calendar </a:t>
            </a:r>
            <a:r>
              <a:rPr lang="en-US" sz="7000" b="1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to track the mentoring sessions </a:t>
            </a:r>
          </a:p>
          <a:p>
            <a:r>
              <a:rPr lang="en-US" sz="7000" b="1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     f</a:t>
            </a:r>
            <a:r>
              <a:rPr lang="en-US" sz="7000" b="1" dirty="0" smtClean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. </a:t>
            </a:r>
            <a:r>
              <a:rPr lang="en-US" sz="7000" b="1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Mentor Instructions for Fluency</a:t>
            </a:r>
          </a:p>
          <a:p>
            <a:r>
              <a:rPr lang="en-US" sz="7000" b="1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     g</a:t>
            </a:r>
            <a:r>
              <a:rPr lang="en-US" sz="7000" b="1" dirty="0" smtClean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. </a:t>
            </a:r>
            <a:r>
              <a:rPr lang="en-US" sz="7000" b="1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Fluency Passages</a:t>
            </a:r>
          </a:p>
          <a:p>
            <a:r>
              <a:rPr lang="en-US" sz="7000" b="1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    </a:t>
            </a:r>
            <a:r>
              <a:rPr lang="en-US" sz="7000" b="1" dirty="0" smtClean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  h. </a:t>
            </a:r>
            <a:r>
              <a:rPr lang="en-US" sz="7000" b="1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Fluency Graph</a:t>
            </a:r>
          </a:p>
          <a:p>
            <a:r>
              <a:rPr lang="en-US" sz="7000" b="1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      i</a:t>
            </a:r>
            <a:r>
              <a:rPr lang="en-US" sz="7000" b="1" dirty="0" smtClean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. </a:t>
            </a:r>
            <a:r>
              <a:rPr lang="en-US" sz="7000" b="1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Book (www.readinga-z.com)</a:t>
            </a:r>
          </a:p>
          <a:p>
            <a:r>
              <a:rPr lang="en-US" sz="7000" b="1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    </a:t>
            </a:r>
            <a:r>
              <a:rPr lang="en-US" sz="7000" b="1" dirty="0" smtClean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  j. </a:t>
            </a:r>
            <a:r>
              <a:rPr lang="en-US" sz="7000" b="1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Lesson Plans (www.readinga-z.com) including </a:t>
            </a:r>
            <a:r>
              <a:rPr lang="en-US" sz="7000" b="1" dirty="0" smtClean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vocabulary cards, Graphic Organizer</a:t>
            </a:r>
            <a:r>
              <a:rPr lang="en-US" sz="7000" b="1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, Comprehension Quick Check, etc.</a:t>
            </a:r>
          </a:p>
          <a:p>
            <a:pPr marL="0" indent="0">
              <a:buNone/>
            </a:pPr>
            <a:r>
              <a:rPr lang="en-US" sz="3600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US" sz="3600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236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72533" y="149630"/>
            <a:ext cx="11130491" cy="951037"/>
          </a:xfrm>
        </p:spPr>
        <p:txBody>
          <a:bodyPr/>
          <a:lstStyle/>
          <a:p>
            <a:r>
              <a:rPr lang="en-US" b="1" spc="19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EXPECT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FLUENCY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53067"/>
            <a:ext cx="8229600" cy="5101698"/>
          </a:xfrm>
          <a:ln>
            <a:solidFill>
              <a:srgbClr val="0066FF"/>
            </a:solidFill>
          </a:ln>
        </p:spPr>
        <p:txBody>
          <a:bodyPr>
            <a:normAutofit fontScale="55000" lnSpcReduction="20000"/>
          </a:bodyPr>
          <a:lstStyle/>
          <a:p>
            <a:pPr>
              <a:lnSpc>
                <a:spcPct val="80000"/>
              </a:lnSpc>
            </a:pPr>
            <a:endParaRPr lang="en-US" sz="2900" b="1" dirty="0" smtClean="0">
              <a:solidFill>
                <a:srgbClr val="0066FF"/>
              </a:solidFill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3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Cold </a:t>
            </a:r>
            <a:r>
              <a:rPr lang="en-US" sz="3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Read</a:t>
            </a:r>
          </a:p>
          <a:p>
            <a:pPr lvl="1">
              <a:lnSpc>
                <a:spcPct val="80000"/>
              </a:lnSpc>
            </a:pPr>
            <a:r>
              <a:rPr lang="en-US" sz="3200" b="1" dirty="0">
                <a:latin typeface="Cambria" panose="02040503050406030204" pitchFamily="18" charset="0"/>
              </a:rPr>
              <a:t>Every time a student is given a </a:t>
            </a:r>
            <a:r>
              <a:rPr lang="en-US" sz="3200" b="1" dirty="0" smtClean="0">
                <a:latin typeface="Cambria" panose="02040503050406030204" pitchFamily="18" charset="0"/>
              </a:rPr>
              <a:t>“new book”!</a:t>
            </a:r>
            <a:endParaRPr lang="en-US" sz="3200" b="1" dirty="0">
              <a:latin typeface="Cambria" panose="02040503050406030204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3200" b="1" dirty="0">
                <a:latin typeface="Cambria" panose="02040503050406030204" pitchFamily="18" charset="0"/>
              </a:rPr>
              <a:t>One minute timed </a:t>
            </a:r>
            <a:r>
              <a:rPr lang="en-US" sz="3200" b="1" dirty="0" smtClean="0">
                <a:latin typeface="Cambria" panose="02040503050406030204" pitchFamily="18" charset="0"/>
              </a:rPr>
              <a:t>reading of a fluency passage</a:t>
            </a:r>
            <a:endParaRPr lang="en-US" sz="3200" b="1" dirty="0">
              <a:latin typeface="Cambria" panose="02040503050406030204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3200" b="1" dirty="0">
                <a:latin typeface="Cambria" panose="02040503050406030204" pitchFamily="18" charset="0"/>
              </a:rPr>
              <a:t>Mentor tracks errors in</a:t>
            </a:r>
            <a:r>
              <a:rPr lang="en-US" sz="2900" b="1" dirty="0">
                <a:latin typeface="Cambria" panose="02040503050406030204" pitchFamily="18" charset="0"/>
              </a:rPr>
              <a:t> </a:t>
            </a:r>
            <a:r>
              <a:rPr lang="en-US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BLUE</a:t>
            </a:r>
          </a:p>
          <a:p>
            <a:pPr>
              <a:lnSpc>
                <a:spcPct val="80000"/>
              </a:lnSpc>
            </a:pPr>
            <a:r>
              <a:rPr lang="en-US" sz="3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Warm Read</a:t>
            </a:r>
          </a:p>
          <a:p>
            <a:pPr lvl="1">
              <a:lnSpc>
                <a:spcPct val="80000"/>
              </a:lnSpc>
            </a:pPr>
            <a:r>
              <a:rPr lang="en-US" sz="3600" b="1" dirty="0" smtClean="0">
                <a:latin typeface="Cambria" panose="02040503050406030204" pitchFamily="18" charset="0"/>
              </a:rPr>
              <a:t>Also during </a:t>
            </a:r>
            <a:r>
              <a:rPr lang="en-US" sz="3600" b="1" dirty="0">
                <a:latin typeface="Cambria" panose="02040503050406030204" pitchFamily="18" charset="0"/>
              </a:rPr>
              <a:t>the </a:t>
            </a:r>
            <a:r>
              <a:rPr lang="en-US" sz="3600" b="1" dirty="0" smtClean="0">
                <a:latin typeface="Cambria" panose="02040503050406030204" pitchFamily="18" charset="0"/>
              </a:rPr>
              <a:t>“new book” </a:t>
            </a:r>
            <a:r>
              <a:rPr lang="en-US" sz="3600" b="1" dirty="0">
                <a:latin typeface="Cambria" panose="02040503050406030204" pitchFamily="18" charset="0"/>
              </a:rPr>
              <a:t>lesson </a:t>
            </a:r>
          </a:p>
          <a:p>
            <a:pPr lvl="1">
              <a:lnSpc>
                <a:spcPct val="80000"/>
              </a:lnSpc>
            </a:pPr>
            <a:r>
              <a:rPr lang="en-US" sz="3600" b="1" dirty="0" smtClean="0">
                <a:latin typeface="Cambria" panose="02040503050406030204" pitchFamily="18" charset="0"/>
              </a:rPr>
              <a:t>Student </a:t>
            </a:r>
            <a:r>
              <a:rPr lang="en-US" sz="3600" b="1" dirty="0">
                <a:latin typeface="Cambria" panose="02040503050406030204" pitchFamily="18" charset="0"/>
              </a:rPr>
              <a:t>practices passage with mentor support</a:t>
            </a:r>
          </a:p>
          <a:p>
            <a:pPr lvl="1">
              <a:lnSpc>
                <a:spcPct val="80000"/>
              </a:lnSpc>
            </a:pPr>
            <a:r>
              <a:rPr lang="en-US" sz="3600" b="1" dirty="0">
                <a:latin typeface="Cambria" panose="02040503050406030204" pitchFamily="18" charset="0"/>
              </a:rPr>
              <a:t>One minute timed reading</a:t>
            </a:r>
          </a:p>
          <a:p>
            <a:pPr lvl="1">
              <a:lnSpc>
                <a:spcPct val="80000"/>
              </a:lnSpc>
            </a:pPr>
            <a:r>
              <a:rPr lang="en-US" sz="3600" b="1" dirty="0">
                <a:latin typeface="Cambria" panose="02040503050406030204" pitchFamily="18" charset="0"/>
              </a:rPr>
              <a:t>Mentor tracks errors in </a:t>
            </a:r>
            <a:r>
              <a:rPr lang="en-US" sz="36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YELLOW</a:t>
            </a:r>
          </a:p>
          <a:p>
            <a:pPr>
              <a:lnSpc>
                <a:spcPct val="80000"/>
              </a:lnSpc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Hot Read</a:t>
            </a:r>
          </a:p>
          <a:p>
            <a:pPr lvl="1">
              <a:lnSpc>
                <a:spcPct val="80000"/>
              </a:lnSpc>
            </a:pPr>
            <a:r>
              <a:rPr lang="en-US" sz="3600" b="1" dirty="0" smtClean="0">
                <a:latin typeface="Cambria" panose="02040503050406030204" pitchFamily="18" charset="0"/>
              </a:rPr>
              <a:t>2</a:t>
            </a:r>
            <a:r>
              <a:rPr lang="en-US" sz="3600" b="1" baseline="30000" dirty="0" smtClean="0">
                <a:latin typeface="Cambria" panose="02040503050406030204" pitchFamily="18" charset="0"/>
              </a:rPr>
              <a:t>nd</a:t>
            </a:r>
            <a:r>
              <a:rPr lang="en-US" sz="3600" b="1" dirty="0" smtClean="0">
                <a:latin typeface="Cambria" panose="02040503050406030204" pitchFamily="18" charset="0"/>
              </a:rPr>
              <a:t>—4th sessions </a:t>
            </a:r>
            <a:r>
              <a:rPr lang="en-US" sz="3600" b="1" dirty="0">
                <a:latin typeface="Cambria" panose="02040503050406030204" pitchFamily="18" charset="0"/>
              </a:rPr>
              <a:t>used to practice</a:t>
            </a:r>
          </a:p>
          <a:p>
            <a:pPr lvl="1">
              <a:lnSpc>
                <a:spcPct val="80000"/>
              </a:lnSpc>
            </a:pPr>
            <a:r>
              <a:rPr lang="en-US" sz="3600" b="1" dirty="0">
                <a:latin typeface="Cambria" panose="02040503050406030204" pitchFamily="18" charset="0"/>
              </a:rPr>
              <a:t>5</a:t>
            </a:r>
            <a:r>
              <a:rPr lang="en-US" sz="3600" b="1" baseline="30000" dirty="0" smtClean="0">
                <a:latin typeface="Cambria" panose="02040503050406030204" pitchFamily="18" charset="0"/>
              </a:rPr>
              <a:t>th</a:t>
            </a:r>
            <a:r>
              <a:rPr lang="en-US" sz="3600" b="1" dirty="0" smtClean="0">
                <a:latin typeface="Cambria" panose="02040503050406030204" pitchFamily="18" charset="0"/>
              </a:rPr>
              <a:t> </a:t>
            </a:r>
            <a:r>
              <a:rPr lang="en-US" sz="3600" b="1" dirty="0">
                <a:latin typeface="Cambria" panose="02040503050406030204" pitchFamily="18" charset="0"/>
              </a:rPr>
              <a:t>session one minute timed reading (same passage)</a:t>
            </a:r>
          </a:p>
          <a:p>
            <a:pPr lvl="1">
              <a:lnSpc>
                <a:spcPct val="80000"/>
              </a:lnSpc>
            </a:pPr>
            <a:r>
              <a:rPr lang="en-US" sz="3600" b="1" dirty="0">
                <a:latin typeface="Cambria" panose="02040503050406030204" pitchFamily="18" charset="0"/>
              </a:rPr>
              <a:t>Mentor tracks errors in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RED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3400" b="1" dirty="0">
              <a:latin typeface="Cambria" panose="02040503050406030204" pitchFamily="18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3400" b="1" dirty="0" smtClean="0">
                <a:latin typeface="Cambria" panose="02040503050406030204" pitchFamily="18" charset="0"/>
              </a:rPr>
              <a:t>       STUDENTS </a:t>
            </a:r>
            <a:r>
              <a:rPr lang="en-US" sz="3400" b="1" dirty="0">
                <a:latin typeface="Cambria" panose="02040503050406030204" pitchFamily="18" charset="0"/>
              </a:rPr>
              <a:t>CREATE BAR GRAPH TO TRACK PROGRESS</a:t>
            </a:r>
          </a:p>
          <a:p>
            <a:pPr lvl="1">
              <a:lnSpc>
                <a:spcPct val="80000"/>
              </a:lnSpc>
            </a:pPr>
            <a:endParaRPr lang="en-US" b="1" dirty="0"/>
          </a:p>
        </p:txBody>
      </p:sp>
      <p:pic>
        <p:nvPicPr>
          <p:cNvPr id="37892" name="Picture 4" descr="400_F_9113664_ESm83voEwtGk396Ll0sKe4s7bbKBAa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8934" y="1373909"/>
            <a:ext cx="3505200" cy="3231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610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PRACTICE: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FLUENCY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95401"/>
            <a:ext cx="106680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latin typeface="Cambria" pitchFamily="18" charset="0"/>
              </a:rPr>
              <a:t>Use the mentoring folders</a:t>
            </a:r>
            <a:endParaRPr lang="en-US" sz="2800" b="1" dirty="0">
              <a:latin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800" b="1" dirty="0">
                <a:latin typeface="Cambria" panose="02040503050406030204" pitchFamily="18" charset="0"/>
              </a:rPr>
              <a:t> </a:t>
            </a:r>
            <a:r>
              <a:rPr lang="en-US" sz="2800" b="1" dirty="0" smtClean="0">
                <a:latin typeface="Cambria" panose="02040503050406030204" pitchFamily="18" charset="0"/>
              </a:rPr>
              <a:t>   </a:t>
            </a:r>
            <a:r>
              <a:rPr lang="en-US" sz="2200" b="1" dirty="0" smtClean="0">
                <a:latin typeface="Cambria" panose="02040503050406030204" pitchFamily="18" charset="0"/>
              </a:rPr>
              <a:t>With </a:t>
            </a:r>
            <a:r>
              <a:rPr lang="en-US" sz="2200" b="1" dirty="0">
                <a:latin typeface="Cambria" panose="02040503050406030204" pitchFamily="18" charset="0"/>
              </a:rPr>
              <a:t>a partner, agree who will be the “student” </a:t>
            </a:r>
            <a:r>
              <a:rPr lang="en-US" sz="2200" b="1" dirty="0" smtClean="0">
                <a:latin typeface="Cambria" panose="02040503050406030204" pitchFamily="18" charset="0"/>
              </a:rPr>
              <a:t>and </a:t>
            </a:r>
            <a:r>
              <a:rPr lang="en-US" sz="2200" b="1" dirty="0">
                <a:latin typeface="Cambria" panose="02040503050406030204" pitchFamily="18" charset="0"/>
              </a:rPr>
              <a:t>who will be </a:t>
            </a:r>
            <a:r>
              <a:rPr lang="en-US" sz="2200" b="1" dirty="0" smtClean="0">
                <a:latin typeface="Cambria" panose="02040503050406030204" pitchFamily="18" charset="0"/>
              </a:rPr>
              <a:t>the “mentor”</a:t>
            </a:r>
            <a:endParaRPr lang="en-US" sz="2800" b="1" dirty="0"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0066FF"/>
                </a:solidFill>
                <a:latin typeface="Cambria" panose="02040503050406030204" pitchFamily="18" charset="0"/>
              </a:rPr>
              <a:t>Do </a:t>
            </a:r>
            <a:r>
              <a:rPr lang="en-US" sz="2800" b="1" dirty="0">
                <a:solidFill>
                  <a:srgbClr val="0066FF"/>
                </a:solidFill>
                <a:latin typeface="Cambria" panose="02040503050406030204" pitchFamily="18" charset="0"/>
              </a:rPr>
              <a:t>a COLD READ </a:t>
            </a:r>
            <a:endParaRPr lang="en-US" sz="2800" b="1" dirty="0" smtClean="0">
              <a:solidFill>
                <a:srgbClr val="0066FF"/>
              </a:solidFill>
              <a:latin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66FF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0066FF"/>
                </a:solidFill>
                <a:latin typeface="Cambria" panose="02040503050406030204" pitchFamily="18" charset="0"/>
              </a:rPr>
              <a:t>   </a:t>
            </a:r>
            <a:r>
              <a:rPr lang="en-US" sz="2200" b="1" dirty="0" smtClean="0">
                <a:solidFill>
                  <a:srgbClr val="0066FF"/>
                </a:solidFill>
                <a:latin typeface="Cambria" panose="02040503050406030204" pitchFamily="18" charset="0"/>
              </a:rPr>
              <a:t>(</a:t>
            </a:r>
            <a:r>
              <a:rPr lang="en-US" sz="2200" b="1" dirty="0">
                <a:solidFill>
                  <a:srgbClr val="0066FF"/>
                </a:solidFill>
                <a:latin typeface="Cambria" panose="02040503050406030204" pitchFamily="18" charset="0"/>
              </a:rPr>
              <a:t>student reads/mentor marks </a:t>
            </a:r>
            <a:r>
              <a:rPr lang="en-US" sz="2200" b="1" dirty="0" smtClean="0">
                <a:solidFill>
                  <a:srgbClr val="0066FF"/>
                </a:solidFill>
                <a:latin typeface="Cambria" panose="02040503050406030204" pitchFamily="18" charset="0"/>
              </a:rPr>
              <a:t>errors)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0066FF"/>
                </a:solidFill>
                <a:latin typeface="Cambria" panose="02040503050406030204" pitchFamily="18" charset="0"/>
              </a:rPr>
              <a:t>Graph </a:t>
            </a:r>
            <a:r>
              <a:rPr lang="en-US" sz="2800" b="1" dirty="0">
                <a:solidFill>
                  <a:srgbClr val="0066FF"/>
                </a:solidFill>
                <a:latin typeface="Cambria" panose="02040503050406030204" pitchFamily="18" charset="0"/>
              </a:rPr>
              <a:t>the </a:t>
            </a:r>
            <a:r>
              <a:rPr lang="en-US" sz="2800" b="1" dirty="0" smtClean="0">
                <a:solidFill>
                  <a:srgbClr val="0066FF"/>
                </a:solidFill>
                <a:latin typeface="Cambria" panose="02040503050406030204" pitchFamily="18" charset="0"/>
              </a:rPr>
              <a:t>results</a:t>
            </a:r>
            <a:endParaRPr lang="en-US" sz="2800" b="1" dirty="0"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Practice</a:t>
            </a:r>
            <a:endParaRPr lang="en-US" sz="2800" b="1" dirty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Do 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</a:rPr>
              <a:t>a WARM READ </a:t>
            </a:r>
          </a:p>
          <a:p>
            <a:pPr marL="0" indent="0">
              <a:lnSpc>
                <a:spcPct val="80000"/>
              </a:lnSpc>
              <a:buNone/>
              <a:tabLst>
                <a:tab pos="463550" algn="l"/>
              </a:tabLst>
            </a:pP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   </a:t>
            </a:r>
            <a:r>
              <a:rPr lang="en-US" sz="22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(</a:t>
            </a:r>
            <a:r>
              <a:rPr lang="en-US" sz="2200" b="1" dirty="0">
                <a:solidFill>
                  <a:srgbClr val="FFFF00"/>
                </a:solidFill>
                <a:latin typeface="Cambria" panose="02040503050406030204" pitchFamily="18" charset="0"/>
              </a:rPr>
              <a:t>student reads/mentor marks errors)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Graph 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</a:rPr>
              <a:t>the results</a:t>
            </a:r>
          </a:p>
        </p:txBody>
      </p:sp>
      <p:pic>
        <p:nvPicPr>
          <p:cNvPr id="41990" name="Picture 6" descr="sit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4399" y="2556933"/>
            <a:ext cx="3928533" cy="3691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039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9466" y="234181"/>
            <a:ext cx="10532534" cy="5613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What is a Bar </a:t>
            </a:r>
            <a:r>
              <a:rPr lang="en-US" sz="3200" b="1" dirty="0" smtClean="0">
                <a:solidFill>
                  <a:srgbClr val="00B05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Graph?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600" b="1" dirty="0" smtClean="0">
              <a:solidFill>
                <a:srgbClr val="00B050"/>
              </a:solidFill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37000"/>
              <a:buFont typeface="Cambria" pitchFamily="18" charset="0"/>
              <a:buChar char="•"/>
            </a:pPr>
            <a:r>
              <a:rPr lang="en-US" sz="2400" b="1" dirty="0" smtClean="0">
                <a:latin typeface="Cambria" panose="02040503050406030204" pitchFamily="18" charset="0"/>
                <a:ea typeface="Calibri" panose="020F0502020204030204" pitchFamily="34" charset="0"/>
              </a:rPr>
              <a:t>Look </a:t>
            </a:r>
            <a:r>
              <a:rPr lang="en-US" sz="2400" b="1" dirty="0">
                <a:latin typeface="Cambria" panose="02040503050406030204" pitchFamily="18" charset="0"/>
                <a:ea typeface="Calibri" panose="020F0502020204030204" pitchFamily="34" charset="0"/>
              </a:rPr>
              <a:t>at the Reading Fluency Graph (85 wpm).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37000"/>
              <a:buFont typeface="Cambria" pitchFamily="18" charset="0"/>
              <a:buChar char="•"/>
            </a:pPr>
            <a:r>
              <a:rPr lang="en-US" sz="2400" b="1" dirty="0">
                <a:latin typeface="Cambria" panose="02040503050406030204" pitchFamily="18" charset="0"/>
                <a:ea typeface="Calibri" panose="020F0502020204030204" pitchFamily="34" charset="0"/>
              </a:rPr>
              <a:t>A bar graph is a visual way to compare information that involves numbers. </a:t>
            </a:r>
            <a:endParaRPr lang="en-US" sz="2400" b="1" dirty="0" smtClean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37000"/>
              <a:buFont typeface="Cambria" pitchFamily="18" charset="0"/>
              <a:buChar char="•"/>
            </a:pPr>
            <a:r>
              <a:rPr lang="en-US" sz="2400" b="1" dirty="0" smtClean="0">
                <a:latin typeface="Cambria" panose="02040503050406030204" pitchFamily="18" charset="0"/>
                <a:ea typeface="Calibri" panose="020F0502020204030204" pitchFamily="34" charset="0"/>
              </a:rPr>
              <a:t>The </a:t>
            </a:r>
            <a:r>
              <a:rPr lang="en-US" sz="2400" b="1" dirty="0">
                <a:latin typeface="Cambria" panose="02040503050406030204" pitchFamily="18" charset="0"/>
                <a:ea typeface="Calibri" panose="020F0502020204030204" pitchFamily="34" charset="0"/>
              </a:rPr>
              <a:t>title of the graph helps us know what information the bar graph is displaying. This graph tracks the Cold, Warm and Hot timed fluency reads a student made. </a:t>
            </a:r>
            <a:endParaRPr lang="en-US" sz="2400" b="1" dirty="0" smtClean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137000"/>
              <a:buFont typeface="Cambria" pitchFamily="18" charset="0"/>
              <a:buChar char="•"/>
            </a:pPr>
            <a:r>
              <a:rPr lang="en-US" sz="2400" b="1" dirty="0" smtClean="0">
                <a:latin typeface="Cambria" panose="02040503050406030204" pitchFamily="18" charset="0"/>
                <a:ea typeface="Calibri" panose="020F0502020204030204" pitchFamily="34" charset="0"/>
              </a:rPr>
              <a:t>Along </a:t>
            </a:r>
            <a:r>
              <a:rPr lang="en-US" sz="2400" b="1" dirty="0">
                <a:latin typeface="Cambria" panose="02040503050406030204" pitchFamily="18" charset="0"/>
                <a:ea typeface="Calibri" panose="020F0502020204030204" pitchFamily="34" charset="0"/>
              </a:rPr>
              <a:t>the bottom of the graph are the dates, the titles of the books, </a:t>
            </a:r>
            <a:r>
              <a:rPr lang="en-US" sz="2400" b="1">
                <a:latin typeface="Cambria" panose="02040503050406030204" pitchFamily="18" charset="0"/>
                <a:ea typeface="Calibri" panose="020F0502020204030204" pitchFamily="34" charset="0"/>
              </a:rPr>
              <a:t>fiction </a:t>
            </a:r>
            <a:r>
              <a:rPr lang="en-US" sz="2400" b="1" smtClean="0">
                <a:latin typeface="Cambria" panose="02040503050406030204" pitchFamily="18" charset="0"/>
                <a:ea typeface="Calibri" panose="020F0502020204030204" pitchFamily="34" charset="0"/>
              </a:rPr>
              <a:t>(</a:t>
            </a:r>
            <a:r>
              <a:rPr lang="en-US" sz="2400" b="1" dirty="0">
                <a:latin typeface="Cambria" panose="02040503050406030204" pitchFamily="18" charset="0"/>
                <a:ea typeface="Calibri" panose="020F0502020204030204" pitchFamily="34" charset="0"/>
              </a:rPr>
              <a:t>f: not true) or nonfiction (nf: true) and the books’ levels. This information is called the x-axis.  </a:t>
            </a:r>
            <a:endParaRPr lang="en-US" sz="2400" b="1" dirty="0" smtClean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37000"/>
              <a:buFont typeface="Cambria" pitchFamily="18" charset="0"/>
              <a:buChar char="•"/>
            </a:pPr>
            <a:r>
              <a:rPr lang="en-US" sz="2400" b="1" dirty="0" smtClean="0">
                <a:latin typeface="Cambria" panose="02040503050406030204" pitchFamily="18" charset="0"/>
                <a:ea typeface="Calibri" panose="020F0502020204030204" pitchFamily="34" charset="0"/>
              </a:rPr>
              <a:t>The </a:t>
            </a:r>
            <a:r>
              <a:rPr lang="en-US" sz="2400" b="1" dirty="0">
                <a:latin typeface="Cambria" panose="02040503050406030204" pitchFamily="18" charset="0"/>
                <a:ea typeface="Calibri" panose="020F0502020204030204" pitchFamily="34" charset="0"/>
              </a:rPr>
              <a:t>numbers along the left side are called the y-axis. These numbers show the number of words read correctly in a minute (wpm). </a:t>
            </a:r>
            <a:endParaRPr lang="en-US" sz="24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933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49468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PRACTICE:  </a:t>
            </a:r>
            <a:b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Fluency &amp; Comprehension 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1146" y="1205630"/>
            <a:ext cx="10203841" cy="5257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latin typeface="Cambria" panose="02040503050406030204" pitchFamily="18" charset="0"/>
              </a:rPr>
              <a:t>Follow the Multi-Session Fluency &amp; Comprehension Lesson</a:t>
            </a:r>
          </a:p>
          <a:p>
            <a:pPr>
              <a:lnSpc>
                <a:spcPct val="80000"/>
              </a:lnSpc>
              <a:buNone/>
            </a:pPr>
            <a:r>
              <a:rPr lang="en-US" sz="2800" b="1" dirty="0" smtClean="0">
                <a:latin typeface="Cambria" panose="02040503050406030204" pitchFamily="18" charset="0"/>
              </a:rPr>
              <a:t>    Plan</a:t>
            </a:r>
            <a:r>
              <a:rPr lang="en-US" b="1" dirty="0" smtClean="0">
                <a:latin typeface="Cambria" panose="02040503050406030204" pitchFamily="18" charset="0"/>
              </a:rPr>
              <a:t>   (With </a:t>
            </a:r>
            <a:r>
              <a:rPr lang="en-US" b="1" dirty="0">
                <a:latin typeface="Cambria" panose="02040503050406030204" pitchFamily="18" charset="0"/>
              </a:rPr>
              <a:t>a partner, </a:t>
            </a:r>
            <a:r>
              <a:rPr lang="en-US" b="1" dirty="0" smtClean="0">
                <a:latin typeface="Cambria" panose="02040503050406030204" pitchFamily="18" charset="0"/>
              </a:rPr>
              <a:t>choose the </a:t>
            </a:r>
            <a:r>
              <a:rPr lang="en-US" b="1" dirty="0">
                <a:latin typeface="Cambria" panose="02040503050406030204" pitchFamily="18" charset="0"/>
              </a:rPr>
              <a:t>“student” and </a:t>
            </a:r>
            <a:r>
              <a:rPr lang="en-US" b="1" dirty="0" smtClean="0">
                <a:latin typeface="Cambria" panose="02040503050406030204" pitchFamily="18" charset="0"/>
              </a:rPr>
              <a:t>the “mentor”)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latin typeface="Cambria" panose="02040503050406030204" pitchFamily="18" charset="0"/>
              </a:rPr>
              <a:t>Fluency Instruction for Mentors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b="1" dirty="0">
                <a:latin typeface="Cambria" panose="02040503050406030204" pitchFamily="18" charset="0"/>
              </a:rPr>
              <a:t> </a:t>
            </a:r>
            <a:r>
              <a:rPr lang="en-US" sz="2800" b="1" dirty="0" smtClean="0">
                <a:latin typeface="Cambria" panose="02040503050406030204" pitchFamily="18" charset="0"/>
              </a:rPr>
              <a:t>         Cold Read, Practice &amp; Warm Read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b="1" dirty="0" smtClean="0">
                <a:latin typeface="Cambria" panose="02040503050406030204" pitchFamily="18" charset="0"/>
              </a:rPr>
              <a:t>          Fill in the Fluency Graph with the Student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latin typeface="Cambria" panose="02040503050406030204" pitchFamily="18" charset="0"/>
              </a:rPr>
              <a:t>R</a:t>
            </a:r>
            <a:r>
              <a:rPr lang="en-US" sz="2800" b="1" dirty="0" smtClean="0">
                <a:latin typeface="Cambria" panose="02040503050406030204" pitchFamily="18" charset="0"/>
              </a:rPr>
              <a:t>ead through Lesson 1, Part 2</a:t>
            </a:r>
            <a:endParaRPr lang="en-US" sz="2800" b="1" dirty="0"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latin typeface="Cambria" panose="02040503050406030204" pitchFamily="18" charset="0"/>
              </a:rPr>
              <a:t>Do </a:t>
            </a:r>
            <a:r>
              <a:rPr lang="en-US" sz="2800" b="1" dirty="0">
                <a:latin typeface="Cambria" panose="02040503050406030204" pitchFamily="18" charset="0"/>
              </a:rPr>
              <a:t>the activities with the </a:t>
            </a:r>
            <a:r>
              <a:rPr lang="en-US" sz="2800" b="1" dirty="0" smtClean="0">
                <a:latin typeface="Cambria" panose="02040503050406030204" pitchFamily="18" charset="0"/>
              </a:rPr>
              <a:t>book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latin typeface="Cambria" panose="02040503050406030204" pitchFamily="18" charset="0"/>
              </a:rPr>
              <a:t>Practice : Added Vocabulary Words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latin typeface="Cambria" panose="02040503050406030204" pitchFamily="18" charset="0"/>
              </a:rPr>
              <a:t>Play Game</a:t>
            </a:r>
            <a:endParaRPr lang="en-US" sz="28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19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4311" y="224101"/>
            <a:ext cx="10018713" cy="1695797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PRACTICE:</a:t>
            </a:r>
            <a:b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ALPHABET RECOGNITION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1710267"/>
            <a:ext cx="10651067" cy="313266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Tutor Teaching Tips handout </a:t>
            </a:r>
            <a:r>
              <a:rPr lang="en-US" sz="2800" b="1" dirty="0" smtClean="0">
                <a:latin typeface="Cambria" panose="02040503050406030204" pitchFamily="18" charset="0"/>
              </a:rPr>
              <a:t>from Alphabet Pack:  Letter </a:t>
            </a:r>
            <a:r>
              <a:rPr lang="en-US" sz="2800" b="1" dirty="0">
                <a:latin typeface="Cambria" panose="02040503050406030204" pitchFamily="18" charset="0"/>
              </a:rPr>
              <a:t>Ss</a:t>
            </a:r>
          </a:p>
          <a:p>
            <a:r>
              <a:rPr lang="en-US" sz="2800" b="1" dirty="0" smtClean="0">
                <a:latin typeface="Cambria" panose="02040503050406030204" pitchFamily="18" charset="0"/>
              </a:rPr>
              <a:t>Look at Alphabet Lesson Plan (in handouts)</a:t>
            </a:r>
            <a:endParaRPr lang="en-US" sz="2800" b="1" dirty="0">
              <a:latin typeface="Cambria" panose="02040503050406030204" pitchFamily="18" charset="0"/>
            </a:endParaRPr>
          </a:p>
          <a:p>
            <a:r>
              <a:rPr lang="en-US" sz="2800" b="1" dirty="0" smtClean="0">
                <a:latin typeface="Cambria" panose="02040503050406030204" pitchFamily="18" charset="0"/>
              </a:rPr>
              <a:t>Discuss Day 1:  1., 2., 3., Alphabet Graph (in handouts)</a:t>
            </a:r>
            <a:endParaRPr lang="en-US" sz="2800" b="1" dirty="0">
              <a:latin typeface="Cambria" panose="02040503050406030204" pitchFamily="18" charset="0"/>
            </a:endParaRPr>
          </a:p>
          <a:p>
            <a:r>
              <a:rPr lang="en-US" sz="2800" b="1" dirty="0" smtClean="0">
                <a:latin typeface="Cambria" panose="02040503050406030204" pitchFamily="18" charset="0"/>
              </a:rPr>
              <a:t>Role Play  4., 5.   “Introduce the Letter S”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pic>
        <p:nvPicPr>
          <p:cNvPr id="45060" name="Picture 4" descr="abc_blo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7324" y="4470882"/>
            <a:ext cx="2466273" cy="23871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290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4311" y="332510"/>
            <a:ext cx="10018713" cy="1313410"/>
          </a:xfrm>
        </p:spPr>
        <p:txBody>
          <a:bodyPr/>
          <a:lstStyle/>
          <a:p>
            <a:r>
              <a:rPr lang="en-US" b="1" spc="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QUESTIONS and NEXT STEPS</a:t>
            </a:r>
          </a:p>
        </p:txBody>
      </p:sp>
      <p:pic>
        <p:nvPicPr>
          <p:cNvPr id="47109" name="Picture 5" descr="question-mark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2578" y="1624071"/>
            <a:ext cx="4052888" cy="4602162"/>
          </a:xfrm>
          <a:prstGeom prst="rect">
            <a:avLst/>
          </a:prstGeom>
          <a:noFill/>
        </p:spPr>
      </p:pic>
      <p:pic>
        <p:nvPicPr>
          <p:cNvPr id="47110" name="Picture 6" descr="st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3667" y="2282883"/>
            <a:ext cx="5257800" cy="3943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543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3040" y="665018"/>
            <a:ext cx="1027453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                                      What </a:t>
            </a:r>
            <a:r>
              <a:rPr lang="en-US" sz="3200" b="1" dirty="0"/>
              <a:t>is M4RA?</a:t>
            </a:r>
          </a:p>
          <a:p>
            <a:endParaRPr lang="en-US" sz="3200" b="1" dirty="0"/>
          </a:p>
          <a:p>
            <a:r>
              <a:rPr lang="en-US" sz="3200" b="1" dirty="0" smtClean="0"/>
              <a:t>The </a:t>
            </a:r>
            <a:r>
              <a:rPr lang="en-US" sz="3200" b="1" dirty="0"/>
              <a:t>Mentoring </a:t>
            </a:r>
            <a:r>
              <a:rPr lang="en-US" sz="3200" b="1" dirty="0" smtClean="0"/>
              <a:t>4 Reading Achievement Program </a:t>
            </a:r>
            <a:r>
              <a:rPr lang="en-US" sz="3200" b="1" dirty="0"/>
              <a:t>(M4RA)</a:t>
            </a:r>
          </a:p>
          <a:p>
            <a:r>
              <a:rPr lang="en-US" sz="3200" b="1" dirty="0"/>
              <a:t>is the coming together </a:t>
            </a:r>
            <a:r>
              <a:rPr lang="en-US" sz="3200" b="1" dirty="0" smtClean="0"/>
              <a:t>of parents</a:t>
            </a:r>
            <a:r>
              <a:rPr lang="en-US" sz="3200" b="1" dirty="0"/>
              <a:t>, schools </a:t>
            </a:r>
            <a:r>
              <a:rPr lang="en-US" sz="3200" b="1" dirty="0" smtClean="0"/>
              <a:t>and volunteers </a:t>
            </a:r>
            <a:r>
              <a:rPr lang="en-US" sz="3200" b="1" dirty="0"/>
              <a:t>to </a:t>
            </a:r>
            <a:r>
              <a:rPr lang="en-US" sz="3200" b="1" dirty="0" smtClean="0"/>
              <a:t>support reading </a:t>
            </a:r>
            <a:r>
              <a:rPr lang="en-US" sz="3200" b="1" dirty="0"/>
              <a:t>achievement for </a:t>
            </a:r>
            <a:r>
              <a:rPr lang="en-US" sz="3200" b="1" dirty="0" smtClean="0"/>
              <a:t>all students </a:t>
            </a:r>
            <a:r>
              <a:rPr lang="en-US" sz="3200" b="1" dirty="0"/>
              <a:t>who </a:t>
            </a:r>
            <a:r>
              <a:rPr lang="en-US" sz="3200" b="1" dirty="0" smtClean="0"/>
              <a:t>struggle in </a:t>
            </a:r>
            <a:r>
              <a:rPr lang="en-US" sz="3200" b="1" dirty="0"/>
              <a:t>reading</a:t>
            </a:r>
            <a:r>
              <a:rPr lang="en-US" sz="3200" b="1" dirty="0" smtClean="0"/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 </a:t>
            </a:r>
            <a:r>
              <a:rPr lang="en-US" sz="3200" b="1" dirty="0"/>
              <a:t>1:1 reading mentoring for </a:t>
            </a:r>
            <a:r>
              <a:rPr lang="en-US" sz="3200" b="1" dirty="0" smtClean="0"/>
              <a:t>students reading </a:t>
            </a:r>
            <a:r>
              <a:rPr lang="en-US" sz="3200" b="1" dirty="0"/>
              <a:t>below grade level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30 </a:t>
            </a:r>
            <a:r>
              <a:rPr lang="en-US" sz="3200" b="1" dirty="0"/>
              <a:t>minute sessions 4 times per </a:t>
            </a:r>
            <a:r>
              <a:rPr lang="en-US" sz="3200" b="1" dirty="0" smtClean="0"/>
              <a:t>week—before</a:t>
            </a:r>
            <a:r>
              <a:rPr lang="en-US" sz="3200" b="1" dirty="0"/>
              <a:t>, during, or after school</a:t>
            </a:r>
          </a:p>
        </p:txBody>
      </p:sp>
    </p:spTree>
    <p:extLst>
      <p:ext uri="{BB962C8B-B14F-4D97-AF65-F5344CB8AC3E}">
        <p14:creationId xmlns:p14="http://schemas.microsoft.com/office/powerpoint/2010/main" val="2818164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9023" y="713984"/>
            <a:ext cx="10152916" cy="3909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 panose="02040503050406030204" pitchFamily="18" charset="0"/>
              </a:rPr>
              <a:t>        </a:t>
            </a:r>
            <a:r>
              <a:rPr lang="en-US" sz="2800" b="1" dirty="0" smtClean="0">
                <a:latin typeface="+mj-lt"/>
              </a:rPr>
              <a:t>What is the school’s mentoring program?</a:t>
            </a:r>
          </a:p>
          <a:p>
            <a:endParaRPr lang="en-US" sz="2400" b="1" dirty="0" smtClean="0">
              <a:latin typeface="Cambria" panose="020405030504060302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Provides 1:1 reading </a:t>
            </a:r>
            <a:r>
              <a:rPr lang="en-US" sz="24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mentoring for </a:t>
            </a:r>
            <a:r>
              <a:rPr lang="en-US" sz="2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students identified in </a:t>
            </a:r>
            <a:r>
              <a:rPr lang="en-US" sz="24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Program’s Entrance </a:t>
            </a:r>
            <a:r>
              <a:rPr lang="en-US" sz="2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Criteria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Provides mentoring as often as possible.  Research supports 4 X </a:t>
            </a:r>
            <a:r>
              <a:rPr lang="en-US" sz="24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 week</a:t>
            </a:r>
            <a:endParaRPr lang="en-US" sz="2400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Pre-tests </a:t>
            </a:r>
            <a:r>
              <a:rPr lang="en-US" sz="2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4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post-tests </a:t>
            </a:r>
            <a:r>
              <a:rPr lang="en-US" sz="2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students using DIBELS</a:t>
            </a:r>
            <a:r>
              <a:rPr lang="en-US" sz="24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DRA, aimsweb®, </a:t>
            </a:r>
            <a:r>
              <a:rPr lang="en-US" sz="2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etc.; </a:t>
            </a:r>
            <a:r>
              <a:rPr lang="en-US" sz="2400" b="1" u="sng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sz="2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fluency </a:t>
            </a:r>
            <a:r>
              <a:rPr lang="en-US" sz="2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assages</a:t>
            </a:r>
            <a:endParaRPr lang="en-US" sz="2400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Uses mentoring materials from </a:t>
            </a:r>
            <a:r>
              <a:rPr lang="en-US" sz="2400" b="1" u="sng" dirty="0" smtClean="0">
                <a:solidFill>
                  <a:srgbClr val="0563C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www.readinga-z.com</a:t>
            </a:r>
            <a:endParaRPr lang="en-US" sz="2400" b="1" dirty="0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9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31999" y="1320800"/>
            <a:ext cx="9787467" cy="251216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Wingdings" pitchFamily="84" charset="2"/>
              <a:buChar char="ü"/>
            </a:pPr>
            <a:r>
              <a:rPr lang="en-US" sz="2400" b="1" dirty="0">
                <a:latin typeface="Cambria" pitchFamily="18" charset="0"/>
              </a:rPr>
              <a:t>To familiarize participants with </a:t>
            </a:r>
            <a:r>
              <a:rPr lang="en-US" sz="2400" b="1" dirty="0" smtClean="0">
                <a:latin typeface="Cambria" pitchFamily="18" charset="0"/>
              </a:rPr>
              <a:t>1 to 1 mentoring</a:t>
            </a:r>
            <a:endParaRPr lang="en-US" sz="2400" b="1" dirty="0">
              <a:latin typeface="Cambria" pitchFamily="18" charset="0"/>
            </a:endParaRPr>
          </a:p>
          <a:p>
            <a:pPr algn="l">
              <a:lnSpc>
                <a:spcPct val="150000"/>
              </a:lnSpc>
              <a:buFont typeface="Wingdings" pitchFamily="84" charset="2"/>
              <a:buChar char="ü"/>
            </a:pPr>
            <a:r>
              <a:rPr lang="en-US" sz="2400" b="1" dirty="0" smtClean="0">
                <a:latin typeface="Cambria" pitchFamily="18" charset="0"/>
              </a:rPr>
              <a:t>To </a:t>
            </a:r>
            <a:r>
              <a:rPr lang="en-US" sz="2400" b="1" dirty="0">
                <a:latin typeface="Cambria" pitchFamily="18" charset="0"/>
              </a:rPr>
              <a:t>understand the roles and responsibilities </a:t>
            </a:r>
            <a:r>
              <a:rPr lang="en-US" sz="2400" b="1" dirty="0" smtClean="0">
                <a:latin typeface="Cambria" pitchFamily="18" charset="0"/>
              </a:rPr>
              <a:t>of mentors</a:t>
            </a:r>
            <a:endParaRPr lang="en-US" sz="2400" b="1" dirty="0">
              <a:latin typeface="Cambria" pitchFamily="18" charset="0"/>
            </a:endParaRPr>
          </a:p>
          <a:p>
            <a:pPr algn="l">
              <a:lnSpc>
                <a:spcPct val="150000"/>
              </a:lnSpc>
              <a:buFont typeface="Wingdings" pitchFamily="84" charset="2"/>
              <a:buChar char="ü"/>
            </a:pPr>
            <a:r>
              <a:rPr lang="en-US" sz="2400" b="1" dirty="0">
                <a:latin typeface="Cambria" pitchFamily="18" charset="0"/>
              </a:rPr>
              <a:t>To practice activities in a typical mentoring session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pic>
        <p:nvPicPr>
          <p:cNvPr id="44036" name="Picture 4" descr="pair%20rea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6267" y="3537949"/>
            <a:ext cx="3688911" cy="2320984"/>
          </a:xfrm>
          <a:prstGeom prst="rect">
            <a:avLst/>
          </a:prstGeom>
          <a:noFill/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171700" y="3048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GOALS FOR TODAY’S TRAINING</a:t>
            </a:r>
          </a:p>
        </p:txBody>
      </p:sp>
    </p:spTree>
    <p:extLst>
      <p:ext uri="{BB962C8B-B14F-4D97-AF65-F5344CB8AC3E}">
        <p14:creationId xmlns:p14="http://schemas.microsoft.com/office/powerpoint/2010/main" val="164401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96837" y="300625"/>
            <a:ext cx="10018713" cy="1348635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MENTORS?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4310" y="1979113"/>
            <a:ext cx="10018713" cy="3812088"/>
          </a:xfrm>
        </p:spPr>
        <p:txBody>
          <a:bodyPr/>
          <a:lstStyle/>
          <a:p>
            <a:r>
              <a:rPr lang="en-US" sz="2800" b="1" dirty="0" smtClean="0">
                <a:latin typeface="Cambria" panose="02040503050406030204" pitchFamily="18" charset="0"/>
              </a:rPr>
              <a:t>Parent </a:t>
            </a:r>
            <a:r>
              <a:rPr lang="en-US" sz="2800" b="1" dirty="0">
                <a:latin typeface="Cambria" panose="02040503050406030204" pitchFamily="18" charset="0"/>
              </a:rPr>
              <a:t>volunteers</a:t>
            </a:r>
          </a:p>
          <a:p>
            <a:r>
              <a:rPr lang="en-US" sz="2800" b="1" dirty="0">
                <a:latin typeface="Cambria" panose="02040503050406030204" pitchFamily="18" charset="0"/>
              </a:rPr>
              <a:t>Student </a:t>
            </a:r>
            <a:r>
              <a:rPr lang="en-US" sz="2800" b="1" dirty="0" smtClean="0">
                <a:latin typeface="Cambria" panose="02040503050406030204" pitchFamily="18" charset="0"/>
              </a:rPr>
              <a:t>volunteers</a:t>
            </a:r>
          </a:p>
          <a:p>
            <a:r>
              <a:rPr lang="en-US" sz="2800" b="1" dirty="0" smtClean="0">
                <a:latin typeface="Cambria" panose="02040503050406030204" pitchFamily="18" charset="0"/>
              </a:rPr>
              <a:t>Community volunteers</a:t>
            </a:r>
            <a:endParaRPr lang="en-US" sz="2800" b="1" dirty="0">
              <a:latin typeface="Cambria" panose="02040503050406030204" pitchFamily="18" charset="0"/>
            </a:endParaRPr>
          </a:p>
          <a:p>
            <a:r>
              <a:rPr lang="en-US" sz="2800" b="1" dirty="0" smtClean="0">
                <a:latin typeface="Cambria" panose="02040503050406030204" pitchFamily="18" charset="0"/>
              </a:rPr>
              <a:t>College students </a:t>
            </a:r>
          </a:p>
          <a:p>
            <a:r>
              <a:rPr lang="en-US" sz="2800" b="1" dirty="0">
                <a:latin typeface="Cambria" panose="02040503050406030204" pitchFamily="18" charset="0"/>
              </a:rPr>
              <a:t>Teachers </a:t>
            </a:r>
          </a:p>
          <a:p>
            <a:pPr lvl="0">
              <a:buClr>
                <a:srgbClr val="8BB434">
                  <a:lumMod val="75000"/>
                </a:srgbClr>
              </a:buClr>
            </a:pP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School aides, </a:t>
            </a:r>
            <a:r>
              <a:rPr lang="en-US" sz="28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Para-pros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, </a:t>
            </a:r>
            <a:r>
              <a:rPr lang="en-US" sz="28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Bus Drivers, Cooks, other 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staff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5" name="Picture 5" descr="istockphoto_6392487-wise-owl-teaching-reading-cart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8752" y="2511827"/>
            <a:ext cx="3619500" cy="2019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938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59259" y="197284"/>
            <a:ext cx="10018713" cy="1543833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ROLES OF THE MENTOR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8914" y="1380067"/>
            <a:ext cx="10943086" cy="480060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S</a:t>
            </a:r>
            <a:r>
              <a:rPr lang="en-US" sz="2800" b="1" dirty="0" smtClean="0">
                <a:latin typeface="Cambria" panose="02040503050406030204" pitchFamily="18" charset="0"/>
              </a:rPr>
              <a:t>ign </a:t>
            </a:r>
            <a:r>
              <a:rPr lang="en-US" sz="2800" b="1" dirty="0">
                <a:latin typeface="Cambria" panose="02040503050406030204" pitchFamily="18" charset="0"/>
              </a:rPr>
              <a:t>a</a:t>
            </a:r>
            <a:r>
              <a:rPr lang="en-US" sz="2800" b="1" dirty="0" smtClean="0">
                <a:latin typeface="Cambria" panose="02040503050406030204" pitchFamily="18" charset="0"/>
              </a:rPr>
              <a:t> Mentor Contract </a:t>
            </a:r>
          </a:p>
          <a:p>
            <a:r>
              <a:rPr lang="en-US" sz="2800" b="1" dirty="0" smtClean="0">
                <a:latin typeface="Cambria" panose="02040503050406030204" pitchFamily="18" charset="0"/>
              </a:rPr>
              <a:t>Be dependable. Adhering </a:t>
            </a:r>
            <a:r>
              <a:rPr lang="en-US" sz="2800" b="1" dirty="0">
                <a:latin typeface="Cambria" panose="02040503050406030204" pitchFamily="18" charset="0"/>
              </a:rPr>
              <a:t>to the schedule is essential.</a:t>
            </a:r>
          </a:p>
          <a:p>
            <a:r>
              <a:rPr lang="en-US" sz="2800" b="1" dirty="0">
                <a:latin typeface="Cambria" panose="02040503050406030204" pitchFamily="18" charset="0"/>
              </a:rPr>
              <a:t>Be on time!  </a:t>
            </a:r>
          </a:p>
          <a:p>
            <a:r>
              <a:rPr lang="en-US" sz="2800" b="1" dirty="0">
                <a:latin typeface="Cambria" panose="02040503050406030204" pitchFamily="18" charset="0"/>
              </a:rPr>
              <a:t>Follow the plans</a:t>
            </a:r>
          </a:p>
          <a:p>
            <a:r>
              <a:rPr lang="en-US" sz="2800" b="1" dirty="0" smtClean="0">
                <a:latin typeface="Cambria" panose="02040503050406030204" pitchFamily="18" charset="0"/>
              </a:rPr>
              <a:t>Write comments about </a:t>
            </a:r>
            <a:r>
              <a:rPr lang="en-US" sz="2800" b="1" dirty="0">
                <a:latin typeface="Cambria" panose="02040503050406030204" pitchFamily="18" charset="0"/>
              </a:rPr>
              <a:t>the session</a:t>
            </a:r>
          </a:p>
          <a:p>
            <a:r>
              <a:rPr lang="en-US" sz="2800" b="1" dirty="0">
                <a:latin typeface="Cambria" panose="02040503050406030204" pitchFamily="18" charset="0"/>
              </a:rPr>
              <a:t>Maintain confidentiality</a:t>
            </a:r>
          </a:p>
          <a:p>
            <a:r>
              <a:rPr lang="en-US" sz="2800" b="1" dirty="0">
                <a:latin typeface="Cambria" panose="02040503050406030204" pitchFamily="18" charset="0"/>
              </a:rPr>
              <a:t>Maintain </a:t>
            </a:r>
            <a:r>
              <a:rPr lang="en-US" sz="2800" b="1" dirty="0" smtClean="0">
                <a:latin typeface="Cambria" panose="02040503050406030204" pitchFamily="18" charset="0"/>
              </a:rPr>
              <a:t>records: tracking forms, progress report as required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pic>
        <p:nvPicPr>
          <p:cNvPr id="11271" name="Picture 7" descr="istockphoto_5411871-wise-owl-cart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9838" y="2991633"/>
            <a:ext cx="2424295" cy="21391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246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34415" y="234863"/>
            <a:ext cx="10018713" cy="1608513"/>
          </a:xfrm>
        </p:spPr>
        <p:txBody>
          <a:bodyPr/>
          <a:lstStyle/>
          <a:p>
            <a:r>
              <a:rPr lang="en-US" b="1" spc="17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EXPECT</a:t>
            </a:r>
            <a:endParaRPr lang="en-US" b="1" spc="17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4310" y="1524000"/>
            <a:ext cx="10018713" cy="306493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Lesson Plan for each </a:t>
            </a:r>
            <a:r>
              <a:rPr lang="en-US" sz="2800" b="1" dirty="0" smtClean="0">
                <a:latin typeface="Cambria" panose="02040503050406030204" pitchFamily="18" charset="0"/>
              </a:rPr>
              <a:t>mentoring session = “What to do?”</a:t>
            </a:r>
            <a:endParaRPr lang="en-US" sz="2800" b="1" dirty="0">
              <a:latin typeface="Cambria" panose="02040503050406030204" pitchFamily="18" charset="0"/>
            </a:endParaRPr>
          </a:p>
          <a:p>
            <a:pPr marL="688975" indent="-350838">
              <a:buSzPct val="126000"/>
              <a:buFont typeface="Wingdings" pitchFamily="2" charset="2"/>
              <a:buChar char="Ø"/>
            </a:pPr>
            <a:r>
              <a:rPr lang="en-US" sz="2800" b="1" dirty="0">
                <a:latin typeface="Cambria" panose="02040503050406030204" pitchFamily="18" charset="0"/>
              </a:rPr>
              <a:t>	</a:t>
            </a:r>
            <a:r>
              <a:rPr lang="en-US" sz="2800" b="1" dirty="0" smtClean="0">
                <a:latin typeface="Cambria" panose="02040503050406030204" pitchFamily="18" charset="0"/>
              </a:rPr>
              <a:t>Created </a:t>
            </a:r>
            <a:r>
              <a:rPr lang="en-US" sz="2800" b="1" dirty="0">
                <a:latin typeface="Cambria" panose="02040503050406030204" pitchFamily="18" charset="0"/>
              </a:rPr>
              <a:t>by </a:t>
            </a:r>
            <a:r>
              <a:rPr lang="en-US" sz="2800" b="1" dirty="0" smtClean="0">
                <a:latin typeface="Cambria" panose="02040503050406030204" pitchFamily="18" charset="0"/>
              </a:rPr>
              <a:t>the Coordinator </a:t>
            </a:r>
          </a:p>
          <a:p>
            <a:pPr marL="688975" indent="-350838">
              <a:buSzPct val="126000"/>
              <a:buFont typeface="Wingdings" pitchFamily="2" charset="2"/>
              <a:buChar char="Ø"/>
            </a:pPr>
            <a:r>
              <a:rPr lang="en-US" sz="2800" b="1" dirty="0">
                <a:latin typeface="Cambria" panose="02040503050406030204" pitchFamily="18" charset="0"/>
              </a:rPr>
              <a:t>	</a:t>
            </a:r>
            <a:r>
              <a:rPr lang="en-US" sz="2800" b="1" dirty="0" smtClean="0">
                <a:latin typeface="Cambria" panose="02040503050406030204" pitchFamily="18" charset="0"/>
              </a:rPr>
              <a:t>Followed </a:t>
            </a:r>
            <a:r>
              <a:rPr lang="en-US" sz="2800" b="1" dirty="0">
                <a:latin typeface="Cambria" panose="02040503050406030204" pitchFamily="18" charset="0"/>
              </a:rPr>
              <a:t>by </a:t>
            </a:r>
            <a:r>
              <a:rPr lang="en-US" sz="2800" b="1" dirty="0" smtClean="0">
                <a:latin typeface="Cambria" panose="02040503050406030204" pitchFamily="18" charset="0"/>
              </a:rPr>
              <a:t>the Mentor</a:t>
            </a:r>
            <a:endParaRPr lang="en-US" sz="2800" b="1" dirty="0">
              <a:latin typeface="Cambria" panose="02040503050406030204" pitchFamily="18" charset="0"/>
            </a:endParaRPr>
          </a:p>
          <a:p>
            <a:pPr marL="688975" indent="-350838">
              <a:buSzPct val="126000"/>
              <a:buFont typeface="Wingdings" pitchFamily="2" charset="2"/>
              <a:buChar char="Ø"/>
            </a:pPr>
            <a:r>
              <a:rPr lang="en-US" sz="2800" b="1" dirty="0" smtClean="0">
                <a:latin typeface="Cambria" panose="02040503050406030204" pitchFamily="18" charset="0"/>
              </a:rPr>
              <a:t>    Mentor records </a:t>
            </a:r>
            <a:r>
              <a:rPr lang="en-US" sz="2800" b="1" dirty="0">
                <a:latin typeface="Cambria" panose="02040503050406030204" pitchFamily="18" charset="0"/>
              </a:rPr>
              <a:t>comments</a:t>
            </a:r>
          </a:p>
        </p:txBody>
      </p:sp>
      <p:pic>
        <p:nvPicPr>
          <p:cNvPr id="30727" name="Picture 7" descr="SuperStock_1799R-231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3217" y="4242149"/>
            <a:ext cx="3333750" cy="2219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35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4415" y="435280"/>
            <a:ext cx="10018713" cy="1752599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ARE YOU?</a:t>
            </a:r>
            <a:b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 Questions for the Mentor &amp; Mentee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5779" y="2424945"/>
            <a:ext cx="10555984" cy="3810827"/>
          </a:xfrm>
        </p:spPr>
        <p:txBody>
          <a:bodyPr>
            <a:normAutofit fontScale="85000" lnSpcReduction="10000"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Initial week’s </a:t>
            </a:r>
            <a:r>
              <a:rPr lang="en-US" sz="2800" b="1" dirty="0" smtClean="0">
                <a:latin typeface="Cambria" panose="02040503050406030204" pitchFamily="18" charset="0"/>
              </a:rPr>
              <a:t>activities (every time a new mentor or student is added)</a:t>
            </a:r>
            <a:endParaRPr lang="en-US" sz="2800" b="1" dirty="0">
              <a:latin typeface="Cambria" panose="02040503050406030204" pitchFamily="18" charset="0"/>
            </a:endParaRPr>
          </a:p>
          <a:p>
            <a:r>
              <a:rPr lang="en-US" sz="2800" b="1" dirty="0">
                <a:latin typeface="Cambria" panose="02040503050406030204" pitchFamily="18" charset="0"/>
              </a:rPr>
              <a:t>Building </a:t>
            </a:r>
            <a:r>
              <a:rPr lang="en-US" sz="2800" b="1" dirty="0" smtClean="0">
                <a:latin typeface="Cambria" panose="02040503050406030204" pitchFamily="18" charset="0"/>
              </a:rPr>
              <a:t>relationships between the Mentor and the Student</a:t>
            </a:r>
            <a:endParaRPr lang="en-US" sz="2800" b="1" dirty="0">
              <a:latin typeface="Cambria" panose="02040503050406030204" pitchFamily="18" charset="0"/>
            </a:endParaRPr>
          </a:p>
          <a:p>
            <a:r>
              <a:rPr lang="en-US" sz="2800" b="1" dirty="0">
                <a:latin typeface="Cambria" panose="02040503050406030204" pitchFamily="18" charset="0"/>
              </a:rPr>
              <a:t>Sharing </a:t>
            </a:r>
            <a:r>
              <a:rPr lang="en-US" sz="2800" b="1" dirty="0" smtClean="0">
                <a:latin typeface="Cambria" panose="02040503050406030204" pitchFamily="18" charset="0"/>
              </a:rPr>
              <a:t>interests and learning more about each other</a:t>
            </a:r>
            <a:endParaRPr lang="en-US" sz="2800" b="1" dirty="0">
              <a:latin typeface="Cambria" panose="02040503050406030204" pitchFamily="18" charset="0"/>
            </a:endParaRPr>
          </a:p>
          <a:p>
            <a:pPr lvl="1">
              <a:buClr>
                <a:srgbClr val="BC1C1C">
                  <a:lumMod val="75000"/>
                </a:srgbClr>
              </a:buClr>
              <a:buNone/>
            </a:pPr>
            <a:endParaRPr lang="en-US" b="1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lvl="1">
              <a:buClr>
                <a:srgbClr val="BC1C1C">
                  <a:lumMod val="75000"/>
                </a:srgbClr>
              </a:buClr>
              <a:buNone/>
            </a:pPr>
            <a:r>
              <a:rPr lang="en-US" sz="26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Examples</a:t>
            </a:r>
            <a:r>
              <a:rPr lang="en-US" sz="2600" b="1" dirty="0">
                <a:solidFill>
                  <a:prstClr val="black"/>
                </a:solidFill>
                <a:latin typeface="Cambria" panose="02040503050406030204" pitchFamily="18" charset="0"/>
              </a:rPr>
              <a:t>:</a:t>
            </a:r>
          </a:p>
          <a:p>
            <a:pPr lvl="1">
              <a:buClr>
                <a:srgbClr val="BC1C1C">
                  <a:lumMod val="75000"/>
                </a:srgbClr>
              </a:buClr>
              <a:buNone/>
            </a:pPr>
            <a:r>
              <a:rPr lang="en-US" sz="2600" b="1" dirty="0">
                <a:solidFill>
                  <a:prstClr val="black"/>
                </a:solidFill>
                <a:latin typeface="Cambria" panose="02040503050406030204" pitchFamily="18" charset="0"/>
              </a:rPr>
              <a:t>•	What is your favorite game to play?</a:t>
            </a:r>
          </a:p>
          <a:p>
            <a:pPr lvl="1">
              <a:buClr>
                <a:srgbClr val="BC1C1C">
                  <a:lumMod val="75000"/>
                </a:srgbClr>
              </a:buClr>
              <a:buNone/>
            </a:pPr>
            <a:r>
              <a:rPr lang="en-US" sz="2600" b="1" dirty="0">
                <a:solidFill>
                  <a:prstClr val="black"/>
                </a:solidFill>
                <a:latin typeface="Cambria" panose="02040503050406030204" pitchFamily="18" charset="0"/>
              </a:rPr>
              <a:t>•	If you could be any type of sandwich what would you be and why?</a:t>
            </a:r>
          </a:p>
          <a:p>
            <a:pPr lvl="1">
              <a:buClr>
                <a:srgbClr val="BC1C1C">
                  <a:lumMod val="75000"/>
                </a:srgbClr>
              </a:buClr>
              <a:buNone/>
            </a:pPr>
            <a:r>
              <a:rPr lang="en-US" sz="2600" b="1" dirty="0">
                <a:solidFill>
                  <a:prstClr val="black"/>
                </a:solidFill>
                <a:latin typeface="Cambria" panose="02040503050406030204" pitchFamily="18" charset="0"/>
              </a:rPr>
              <a:t>•	What is your favorite thing to do outside?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98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1134</TotalTime>
  <Words>1135</Words>
  <Application>Microsoft Office PowerPoint</Application>
  <PresentationFormat>Widescreen</PresentationFormat>
  <Paragraphs>196</Paragraphs>
  <Slides>27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Cambria</vt:lpstr>
      <vt:lpstr>Corbel</vt:lpstr>
      <vt:lpstr>Symbol</vt:lpstr>
      <vt:lpstr>Times New Roman</vt:lpstr>
      <vt:lpstr>Verdana</vt:lpstr>
      <vt:lpstr>Wingdings</vt:lpstr>
      <vt:lpstr>Parallax</vt:lpstr>
      <vt:lpstr>Learning About the M4RA Mentoring Program</vt:lpstr>
      <vt:lpstr>PowerPoint Presentation</vt:lpstr>
      <vt:lpstr>PowerPoint Presentation</vt:lpstr>
      <vt:lpstr>PowerPoint Presentation</vt:lpstr>
      <vt:lpstr>PowerPoint Presentation</vt:lpstr>
      <vt:lpstr>WHO MENTORS?</vt:lpstr>
      <vt:lpstr>ROLES OF THE MENTOR</vt:lpstr>
      <vt:lpstr>WHAT TO EXPECT</vt:lpstr>
      <vt:lpstr>WHO ARE YOU? Discussion Questions for the Mentor &amp; Mentee</vt:lpstr>
      <vt:lpstr>THE SESSION PLAN </vt:lpstr>
      <vt:lpstr>TYPES OF READING TO EXPECT</vt:lpstr>
      <vt:lpstr>COMPONENTS OF READING</vt:lpstr>
      <vt:lpstr>ALPHABET RECOGNITION </vt:lpstr>
      <vt:lpstr>PHONOLOGICAL AWARENESS</vt:lpstr>
      <vt:lpstr>WORD RECOGNITION</vt:lpstr>
      <vt:lpstr>HIGH FREQUENCY WORDS</vt:lpstr>
      <vt:lpstr>THE IMPORTANCE OF FLUENCY</vt:lpstr>
      <vt:lpstr>COMPREHENSION</vt:lpstr>
      <vt:lpstr>Let’s make books!</vt:lpstr>
      <vt:lpstr>LET’S LOOK AT THE FOLDER</vt:lpstr>
      <vt:lpstr>PowerPoint Presentation</vt:lpstr>
      <vt:lpstr>WHAT TO EXPECT:  FLUENCY</vt:lpstr>
      <vt:lpstr>LET’S PRACTICE: FLUENCY</vt:lpstr>
      <vt:lpstr>PowerPoint Presentation</vt:lpstr>
      <vt:lpstr>LET’S PRACTICE:   Fluency &amp; Comprehension Activities</vt:lpstr>
      <vt:lpstr>LET’S PRACTICE: ALPHABET RECOGNITION </vt:lpstr>
      <vt:lpstr>QUESTIONS and NEXT STEPS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About Our Mentoring Program</dc:title>
  <dc:creator>OCECD</dc:creator>
  <cp:lastModifiedBy>OCECD</cp:lastModifiedBy>
  <cp:revision>234</cp:revision>
  <dcterms:created xsi:type="dcterms:W3CDTF">2014-07-23T17:44:41Z</dcterms:created>
  <dcterms:modified xsi:type="dcterms:W3CDTF">2015-02-06T14:35:45Z</dcterms:modified>
</cp:coreProperties>
</file>